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73" r:id="rId2"/>
    <p:sldId id="272" r:id="rId3"/>
    <p:sldId id="274" r:id="rId4"/>
    <p:sldId id="275" r:id="rId5"/>
    <p:sldId id="277" r:id="rId6"/>
    <p:sldId id="278" r:id="rId7"/>
    <p:sldId id="276" r:id="rId8"/>
    <p:sldId id="279" r:id="rId9"/>
    <p:sldId id="280" r:id="rId10"/>
    <p:sldId id="281" r:id="rId11"/>
    <p:sldId id="282" r:id="rId12"/>
    <p:sldId id="283" r:id="rId13"/>
    <p:sldId id="284" r:id="rId14"/>
    <p:sldId id="285" r:id="rId15"/>
    <p:sldId id="286" r:id="rId16"/>
    <p:sldId id="264" r:id="rId17"/>
    <p:sldId id="262" r:id="rId18"/>
  </p:sldIdLst>
  <p:sldSz cx="12195175" cy="6859588"/>
  <p:notesSz cx="6858000" cy="9144000"/>
  <p:defaultTextStyle>
    <a:defPPr>
      <a:defRPr lang="fr-FR"/>
    </a:defPPr>
    <a:lvl1pPr marL="0" algn="l" defTabSz="108851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44259" algn="l" defTabSz="108851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88519" algn="l" defTabSz="108851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632778" algn="l" defTabSz="108851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77038" algn="l" defTabSz="108851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721298" algn="l" defTabSz="108851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265558" algn="l" defTabSz="108851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809817" algn="l" defTabSz="108851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354076" algn="l" defTabSz="108851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398D"/>
    <a:srgbClr val="004865"/>
    <a:srgbClr val="99CCFF"/>
    <a:srgbClr val="290C72"/>
    <a:srgbClr val="7A9C8A"/>
    <a:srgbClr val="D86751"/>
    <a:srgbClr val="744CB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011" autoAdjust="0"/>
  </p:normalViewPr>
  <p:slideViewPr>
    <p:cSldViewPr>
      <p:cViewPr>
        <p:scale>
          <a:sx n="60" d="100"/>
          <a:sy n="60" d="100"/>
        </p:scale>
        <p:origin x="-1038" y="-252"/>
      </p:cViewPr>
      <p:guideLst>
        <p:guide orient="horz" pos="2161"/>
        <p:guide pos="384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352E07-75FA-4185-97C3-91C1E567BBE8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1C49F231-07B5-4A35-9806-C413E2034696}">
      <dgm:prSet phldrT="[Текст]" custT="1"/>
      <dgm:spPr>
        <a:solidFill>
          <a:schemeClr val="bg2"/>
        </a:solidFill>
        <a:ln>
          <a:solidFill>
            <a:srgbClr val="2A398D"/>
          </a:solidFill>
        </a:ln>
      </dgm:spPr>
      <dgm:t>
        <a:bodyPr/>
        <a:lstStyle/>
        <a:p>
          <a:r>
            <a:rPr lang="ru-RU" sz="1400" dirty="0" smtClean="0">
              <a:solidFill>
                <a:schemeClr val="tx1"/>
              </a:solidFill>
            </a:rPr>
            <a:t>Первичный прием для определения у ребенка и семьи потребности в раннем вмешательстве. Проводится на основе МКФ</a:t>
          </a:r>
          <a:endParaRPr lang="ru-RU" sz="1400" dirty="0">
            <a:solidFill>
              <a:schemeClr val="tx1"/>
            </a:solidFill>
          </a:endParaRPr>
        </a:p>
      </dgm:t>
    </dgm:pt>
    <dgm:pt modelId="{336E9652-C067-4514-92F0-619452D9C065}" type="parTrans" cxnId="{C4EEBFDE-9291-438C-86E7-B9CD33BEEEDB}">
      <dgm:prSet/>
      <dgm:spPr/>
      <dgm:t>
        <a:bodyPr/>
        <a:lstStyle/>
        <a:p>
          <a:endParaRPr lang="ru-RU"/>
        </a:p>
      </dgm:t>
    </dgm:pt>
    <dgm:pt modelId="{992AEFD1-0AC0-421C-A87B-0691BB8913A4}" type="sibTrans" cxnId="{C4EEBFDE-9291-438C-86E7-B9CD33BEEEDB}">
      <dgm:prSet/>
      <dgm:spPr>
        <a:ln>
          <a:solidFill>
            <a:srgbClr val="2A398D"/>
          </a:solidFill>
        </a:ln>
      </dgm:spPr>
      <dgm:t>
        <a:bodyPr/>
        <a:lstStyle/>
        <a:p>
          <a:endParaRPr lang="ru-RU"/>
        </a:p>
      </dgm:t>
    </dgm:pt>
    <dgm:pt modelId="{DD2CB153-0923-4E9A-839A-02315E1C023F}">
      <dgm:prSet phldrT="[Текст]" custT="1"/>
      <dgm:spPr>
        <a:solidFill>
          <a:schemeClr val="bg2"/>
        </a:solidFill>
        <a:ln>
          <a:solidFill>
            <a:srgbClr val="2A398D"/>
          </a:solidFill>
        </a:ln>
      </dgm:spPr>
      <dgm:t>
        <a:bodyPr/>
        <a:lstStyle/>
        <a:p>
          <a:r>
            <a:rPr lang="ru-RU" sz="1600" dirty="0">
              <a:solidFill>
                <a:schemeClr val="tx1"/>
              </a:solidFill>
            </a:rPr>
            <a:t>Программа помощи</a:t>
          </a:r>
        </a:p>
      </dgm:t>
    </dgm:pt>
    <dgm:pt modelId="{6AF2E461-75FF-4D2D-9BC1-497B64C71215}" type="parTrans" cxnId="{43C85337-54DE-47B7-9423-9C8D8EF92E70}">
      <dgm:prSet/>
      <dgm:spPr/>
      <dgm:t>
        <a:bodyPr/>
        <a:lstStyle/>
        <a:p>
          <a:endParaRPr lang="ru-RU"/>
        </a:p>
      </dgm:t>
    </dgm:pt>
    <dgm:pt modelId="{75C52649-2F96-4660-A1ED-0018EB2C4503}" type="sibTrans" cxnId="{43C85337-54DE-47B7-9423-9C8D8EF92E70}">
      <dgm:prSet/>
      <dgm:spPr/>
      <dgm:t>
        <a:bodyPr/>
        <a:lstStyle/>
        <a:p>
          <a:endParaRPr lang="ru-RU"/>
        </a:p>
      </dgm:t>
    </dgm:pt>
    <dgm:pt modelId="{56BFC15F-6542-48FF-BEA6-90E75F337489}">
      <dgm:prSet phldrT="[Текст]" custT="1"/>
      <dgm:spPr>
        <a:solidFill>
          <a:schemeClr val="bg2"/>
        </a:solidFill>
        <a:ln>
          <a:solidFill>
            <a:srgbClr val="2A398D"/>
          </a:solidFill>
        </a:ln>
      </dgm:spPr>
      <dgm:t>
        <a:bodyPr/>
        <a:lstStyle/>
        <a:p>
          <a:r>
            <a:rPr lang="ru-RU" sz="1400" dirty="0">
              <a:solidFill>
                <a:schemeClr val="tx1"/>
              </a:solidFill>
            </a:rPr>
            <a:t>Дифференциальная диагностика</a:t>
          </a:r>
        </a:p>
      </dgm:t>
    </dgm:pt>
    <dgm:pt modelId="{36FB80ED-7856-45F2-80E6-083CD3F1972E}" type="parTrans" cxnId="{9943B4F2-1D75-409C-BFE7-FC9417CB9207}">
      <dgm:prSet/>
      <dgm:spPr/>
      <dgm:t>
        <a:bodyPr/>
        <a:lstStyle/>
        <a:p>
          <a:endParaRPr lang="ru-RU"/>
        </a:p>
      </dgm:t>
    </dgm:pt>
    <dgm:pt modelId="{EFD9C25C-490C-40C9-A08A-7D5D372769C2}" type="sibTrans" cxnId="{9943B4F2-1D75-409C-BFE7-FC9417CB9207}">
      <dgm:prSet/>
      <dgm:spPr>
        <a:ln>
          <a:solidFill>
            <a:srgbClr val="2A398D"/>
          </a:solidFill>
        </a:ln>
      </dgm:spPr>
      <dgm:t>
        <a:bodyPr/>
        <a:lstStyle/>
        <a:p>
          <a:endParaRPr lang="ru-RU"/>
        </a:p>
      </dgm:t>
    </dgm:pt>
    <dgm:pt modelId="{03E496FA-1E32-4B7B-B82B-D094A3DAD7C8}">
      <dgm:prSet phldrT="[Текст]" custT="1"/>
      <dgm:spPr>
        <a:solidFill>
          <a:schemeClr val="bg2"/>
        </a:solidFill>
        <a:ln>
          <a:solidFill>
            <a:srgbClr val="2A398D"/>
          </a:solidFill>
        </a:ln>
      </dgm:spPr>
      <dgm:t>
        <a:bodyPr/>
        <a:lstStyle/>
        <a:p>
          <a:r>
            <a:rPr lang="ru-RU" sz="1600" dirty="0">
              <a:solidFill>
                <a:schemeClr val="tx1"/>
              </a:solidFill>
            </a:rPr>
            <a:t>Углубленная оценка</a:t>
          </a:r>
        </a:p>
      </dgm:t>
    </dgm:pt>
    <dgm:pt modelId="{CDCA28B5-A246-450F-8E68-EB1B65475223}" type="parTrans" cxnId="{F5910436-639A-4D75-A111-EDA8F822156F}">
      <dgm:prSet/>
      <dgm:spPr/>
      <dgm:t>
        <a:bodyPr/>
        <a:lstStyle/>
        <a:p>
          <a:endParaRPr lang="ru-RU"/>
        </a:p>
      </dgm:t>
    </dgm:pt>
    <dgm:pt modelId="{6C4F9F4C-6162-461A-96AC-3908863468A0}" type="sibTrans" cxnId="{F5910436-639A-4D75-A111-EDA8F822156F}">
      <dgm:prSet/>
      <dgm:spPr>
        <a:ln>
          <a:solidFill>
            <a:srgbClr val="2A398D"/>
          </a:solidFill>
        </a:ln>
      </dgm:spPr>
      <dgm:t>
        <a:bodyPr/>
        <a:lstStyle/>
        <a:p>
          <a:endParaRPr lang="ru-RU"/>
        </a:p>
      </dgm:t>
    </dgm:pt>
    <dgm:pt modelId="{61A2AEC2-5676-45E1-A900-93C37DDD83B9}">
      <dgm:prSet custT="1"/>
      <dgm:spPr>
        <a:solidFill>
          <a:schemeClr val="bg2"/>
        </a:solidFill>
        <a:ln>
          <a:solidFill>
            <a:srgbClr val="2A398D"/>
          </a:solidFill>
        </a:ln>
      </dgm:spPr>
      <dgm:t>
        <a:bodyPr/>
        <a:lstStyle/>
        <a:p>
          <a:r>
            <a:rPr lang="ru-RU" sz="1400" dirty="0" smtClean="0">
              <a:solidFill>
                <a:schemeClr val="tx1"/>
              </a:solidFill>
            </a:rPr>
            <a:t>Принятие решения о дальнейшем маршруте помощи семье на общем </a:t>
          </a:r>
          <a:r>
            <a:rPr lang="ru-RU" sz="1400" smtClean="0">
              <a:solidFill>
                <a:schemeClr val="tx1"/>
              </a:solidFill>
            </a:rPr>
            <a:t>собрании междисциплинарной </a:t>
          </a:r>
          <a:r>
            <a:rPr lang="ru-RU" sz="1400" dirty="0" smtClean="0">
              <a:solidFill>
                <a:schemeClr val="tx1"/>
              </a:solidFill>
            </a:rPr>
            <a:t>команды </a:t>
          </a:r>
          <a:endParaRPr lang="ru-RU" sz="1400" dirty="0">
            <a:solidFill>
              <a:schemeClr val="tx1"/>
            </a:solidFill>
          </a:endParaRPr>
        </a:p>
      </dgm:t>
    </dgm:pt>
    <dgm:pt modelId="{B41A9E0B-AAB0-4D12-B695-125883B36520}" type="parTrans" cxnId="{29E38CC2-FF0A-49FF-B88B-39E92E3EFB36}">
      <dgm:prSet/>
      <dgm:spPr/>
      <dgm:t>
        <a:bodyPr/>
        <a:lstStyle/>
        <a:p>
          <a:endParaRPr lang="ru-RU"/>
        </a:p>
      </dgm:t>
    </dgm:pt>
    <dgm:pt modelId="{293DA6F1-DED7-4AB8-9AF1-B9AED0C29AA9}" type="sibTrans" cxnId="{29E38CC2-FF0A-49FF-B88B-39E92E3EFB36}">
      <dgm:prSet/>
      <dgm:spPr>
        <a:ln>
          <a:solidFill>
            <a:srgbClr val="2A398D"/>
          </a:solidFill>
        </a:ln>
      </dgm:spPr>
      <dgm:t>
        <a:bodyPr/>
        <a:lstStyle/>
        <a:p>
          <a:endParaRPr lang="ru-RU"/>
        </a:p>
      </dgm:t>
    </dgm:pt>
    <dgm:pt modelId="{52B1F40B-11E0-4AC1-BB47-BE345FBD9920}" type="pres">
      <dgm:prSet presAssocID="{5B352E07-75FA-4185-97C3-91C1E567BBE8}" presName="Name0" presStyleCnt="0">
        <dgm:presLayoutVars>
          <dgm:dir/>
          <dgm:resizeHandles val="exact"/>
        </dgm:presLayoutVars>
      </dgm:prSet>
      <dgm:spPr/>
    </dgm:pt>
    <dgm:pt modelId="{99A57D03-F5BE-4D54-87D4-9CC9311DA97E}" type="pres">
      <dgm:prSet presAssocID="{1C49F231-07B5-4A35-9806-C413E2034696}" presName="node" presStyleLbl="node1" presStyleIdx="0" presStyleCnt="5" custScaleX="126036" custLinFactNeighborX="26331" custLinFactNeighborY="-3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A39686-CE56-4586-9FD0-5DF800DBB548}" type="pres">
      <dgm:prSet presAssocID="{992AEFD1-0AC0-421C-A87B-0691BB8913A4}" presName="sibTrans" presStyleLbl="sibTrans2D1" presStyleIdx="0" presStyleCnt="4"/>
      <dgm:spPr/>
      <dgm:t>
        <a:bodyPr/>
        <a:lstStyle/>
        <a:p>
          <a:endParaRPr lang="ru-RU"/>
        </a:p>
      </dgm:t>
    </dgm:pt>
    <dgm:pt modelId="{4F95192E-AFD1-4914-99C1-8843B0DEFE8D}" type="pres">
      <dgm:prSet presAssocID="{992AEFD1-0AC0-421C-A87B-0691BB8913A4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38165BD0-BD7F-47AA-A78F-0B06F9F6619A}" type="pres">
      <dgm:prSet presAssocID="{61A2AEC2-5676-45E1-A900-93C37DDD83B9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D81829-F854-469A-8B3D-2DBFF07300CF}" type="pres">
      <dgm:prSet presAssocID="{293DA6F1-DED7-4AB8-9AF1-B9AED0C29AA9}" presName="sibTrans" presStyleLbl="sibTrans2D1" presStyleIdx="1" presStyleCnt="4"/>
      <dgm:spPr/>
      <dgm:t>
        <a:bodyPr/>
        <a:lstStyle/>
        <a:p>
          <a:endParaRPr lang="ru-RU"/>
        </a:p>
      </dgm:t>
    </dgm:pt>
    <dgm:pt modelId="{67784F0D-E958-4B19-912A-31534368AEF1}" type="pres">
      <dgm:prSet presAssocID="{293DA6F1-DED7-4AB8-9AF1-B9AED0C29AA9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2BF441BA-BB6B-476A-A460-E22C45933673}" type="pres">
      <dgm:prSet presAssocID="{56BFC15F-6542-48FF-BEA6-90E75F337489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5C826A-3225-4A6C-A456-31FBC206333C}" type="pres">
      <dgm:prSet presAssocID="{EFD9C25C-490C-40C9-A08A-7D5D372769C2}" presName="sibTrans" presStyleLbl="sibTrans2D1" presStyleIdx="2" presStyleCnt="4"/>
      <dgm:spPr/>
      <dgm:t>
        <a:bodyPr/>
        <a:lstStyle/>
        <a:p>
          <a:endParaRPr lang="ru-RU"/>
        </a:p>
      </dgm:t>
    </dgm:pt>
    <dgm:pt modelId="{1E234A85-20AB-4CCE-B583-AC0DADD2BFB8}" type="pres">
      <dgm:prSet presAssocID="{EFD9C25C-490C-40C9-A08A-7D5D372769C2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EF657205-421D-4519-98FA-242ED9957A18}" type="pres">
      <dgm:prSet presAssocID="{03E496FA-1E32-4B7B-B82B-D094A3DAD7C8}" presName="node" presStyleLbl="node1" presStyleIdx="3" presStyleCnt="5" custScaleX="1044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39454C-C0FB-41ED-A69F-5864AB50A388}" type="pres">
      <dgm:prSet presAssocID="{6C4F9F4C-6162-461A-96AC-3908863468A0}" presName="sibTrans" presStyleLbl="sibTrans2D1" presStyleIdx="3" presStyleCnt="4"/>
      <dgm:spPr/>
      <dgm:t>
        <a:bodyPr/>
        <a:lstStyle/>
        <a:p>
          <a:endParaRPr lang="ru-RU"/>
        </a:p>
      </dgm:t>
    </dgm:pt>
    <dgm:pt modelId="{2BC72F24-A2A8-4357-A420-A5B85C540E04}" type="pres">
      <dgm:prSet presAssocID="{6C4F9F4C-6162-461A-96AC-3908863468A0}" presName="connectorText" presStyleLbl="sibTrans2D1" presStyleIdx="3" presStyleCnt="4"/>
      <dgm:spPr/>
      <dgm:t>
        <a:bodyPr/>
        <a:lstStyle/>
        <a:p>
          <a:endParaRPr lang="ru-RU"/>
        </a:p>
      </dgm:t>
    </dgm:pt>
    <dgm:pt modelId="{84DECDB1-E91E-4C19-83F2-B9CCACBC995B}" type="pres">
      <dgm:prSet presAssocID="{DD2CB153-0923-4E9A-839A-02315E1C023F}" presName="node" presStyleLbl="node1" presStyleIdx="4" presStyleCnt="5" custLinFactNeighborX="-1872" custLinFactNeighborY="2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FF2BE4C-FA22-4855-B1D9-7EAB72CF2F7B}" type="presOf" srcId="{992AEFD1-0AC0-421C-A87B-0691BB8913A4}" destId="{4F95192E-AFD1-4914-99C1-8843B0DEFE8D}" srcOrd="1" destOrd="0" presId="urn:microsoft.com/office/officeart/2005/8/layout/process1"/>
    <dgm:cxn modelId="{AC19F8E6-82F8-43F8-8BBB-105F0D80E813}" type="presOf" srcId="{1C49F231-07B5-4A35-9806-C413E2034696}" destId="{99A57D03-F5BE-4D54-87D4-9CC9311DA97E}" srcOrd="0" destOrd="0" presId="urn:microsoft.com/office/officeart/2005/8/layout/process1"/>
    <dgm:cxn modelId="{5DE66841-6553-407B-9C4E-5A103B5B27A6}" type="presOf" srcId="{EFD9C25C-490C-40C9-A08A-7D5D372769C2}" destId="{1E234A85-20AB-4CCE-B583-AC0DADD2BFB8}" srcOrd="1" destOrd="0" presId="urn:microsoft.com/office/officeart/2005/8/layout/process1"/>
    <dgm:cxn modelId="{2937EAF7-8E08-4BD2-AF96-9D375358DC57}" type="presOf" srcId="{992AEFD1-0AC0-421C-A87B-0691BB8913A4}" destId="{56A39686-CE56-4586-9FD0-5DF800DBB548}" srcOrd="0" destOrd="0" presId="urn:microsoft.com/office/officeart/2005/8/layout/process1"/>
    <dgm:cxn modelId="{215D6833-3908-436D-AEDC-19E7DCE57FD2}" type="presOf" srcId="{03E496FA-1E32-4B7B-B82B-D094A3DAD7C8}" destId="{EF657205-421D-4519-98FA-242ED9957A18}" srcOrd="0" destOrd="0" presId="urn:microsoft.com/office/officeart/2005/8/layout/process1"/>
    <dgm:cxn modelId="{541ED2AF-E0C2-43D8-9482-577EF3DD586E}" type="presOf" srcId="{6C4F9F4C-6162-461A-96AC-3908863468A0}" destId="{2639454C-C0FB-41ED-A69F-5864AB50A388}" srcOrd="0" destOrd="0" presId="urn:microsoft.com/office/officeart/2005/8/layout/process1"/>
    <dgm:cxn modelId="{43C85337-54DE-47B7-9423-9C8D8EF92E70}" srcId="{5B352E07-75FA-4185-97C3-91C1E567BBE8}" destId="{DD2CB153-0923-4E9A-839A-02315E1C023F}" srcOrd="4" destOrd="0" parTransId="{6AF2E461-75FF-4D2D-9BC1-497B64C71215}" sibTransId="{75C52649-2F96-4660-A1ED-0018EB2C4503}"/>
    <dgm:cxn modelId="{29E38CC2-FF0A-49FF-B88B-39E92E3EFB36}" srcId="{5B352E07-75FA-4185-97C3-91C1E567BBE8}" destId="{61A2AEC2-5676-45E1-A900-93C37DDD83B9}" srcOrd="1" destOrd="0" parTransId="{B41A9E0B-AAB0-4D12-B695-125883B36520}" sibTransId="{293DA6F1-DED7-4AB8-9AF1-B9AED0C29AA9}"/>
    <dgm:cxn modelId="{68C999B4-563C-420A-8B80-1C93B66E0B49}" type="presOf" srcId="{DD2CB153-0923-4E9A-839A-02315E1C023F}" destId="{84DECDB1-E91E-4C19-83F2-B9CCACBC995B}" srcOrd="0" destOrd="0" presId="urn:microsoft.com/office/officeart/2005/8/layout/process1"/>
    <dgm:cxn modelId="{F5910436-639A-4D75-A111-EDA8F822156F}" srcId="{5B352E07-75FA-4185-97C3-91C1E567BBE8}" destId="{03E496FA-1E32-4B7B-B82B-D094A3DAD7C8}" srcOrd="3" destOrd="0" parTransId="{CDCA28B5-A246-450F-8E68-EB1B65475223}" sibTransId="{6C4F9F4C-6162-461A-96AC-3908863468A0}"/>
    <dgm:cxn modelId="{87FB71FC-F1BE-4444-B7EF-8391D15D3ACA}" type="presOf" srcId="{293DA6F1-DED7-4AB8-9AF1-B9AED0C29AA9}" destId="{1AD81829-F854-469A-8B3D-2DBFF07300CF}" srcOrd="0" destOrd="0" presId="urn:microsoft.com/office/officeart/2005/8/layout/process1"/>
    <dgm:cxn modelId="{E18C5638-9BA5-4680-9DDD-441BA861842A}" type="presOf" srcId="{293DA6F1-DED7-4AB8-9AF1-B9AED0C29AA9}" destId="{67784F0D-E958-4B19-912A-31534368AEF1}" srcOrd="1" destOrd="0" presId="urn:microsoft.com/office/officeart/2005/8/layout/process1"/>
    <dgm:cxn modelId="{54302F38-BF86-4D51-AB21-5299EF7C8DCF}" type="presOf" srcId="{6C4F9F4C-6162-461A-96AC-3908863468A0}" destId="{2BC72F24-A2A8-4357-A420-A5B85C540E04}" srcOrd="1" destOrd="0" presId="urn:microsoft.com/office/officeart/2005/8/layout/process1"/>
    <dgm:cxn modelId="{FF536FC1-2DD7-4686-A847-E92BDCA1D3FC}" type="presOf" srcId="{61A2AEC2-5676-45E1-A900-93C37DDD83B9}" destId="{38165BD0-BD7F-47AA-A78F-0B06F9F6619A}" srcOrd="0" destOrd="0" presId="urn:microsoft.com/office/officeart/2005/8/layout/process1"/>
    <dgm:cxn modelId="{C53AC7A0-41F6-45D9-AC1C-24AE85BD2D49}" type="presOf" srcId="{5B352E07-75FA-4185-97C3-91C1E567BBE8}" destId="{52B1F40B-11E0-4AC1-BB47-BE345FBD9920}" srcOrd="0" destOrd="0" presId="urn:microsoft.com/office/officeart/2005/8/layout/process1"/>
    <dgm:cxn modelId="{76D80CF8-27E5-4189-9CC4-A5523C069790}" type="presOf" srcId="{56BFC15F-6542-48FF-BEA6-90E75F337489}" destId="{2BF441BA-BB6B-476A-A460-E22C45933673}" srcOrd="0" destOrd="0" presId="urn:microsoft.com/office/officeart/2005/8/layout/process1"/>
    <dgm:cxn modelId="{C33D2FE4-2F05-4E10-A691-D48C59559F36}" type="presOf" srcId="{EFD9C25C-490C-40C9-A08A-7D5D372769C2}" destId="{7F5C826A-3225-4A6C-A456-31FBC206333C}" srcOrd="0" destOrd="0" presId="urn:microsoft.com/office/officeart/2005/8/layout/process1"/>
    <dgm:cxn modelId="{9943B4F2-1D75-409C-BFE7-FC9417CB9207}" srcId="{5B352E07-75FA-4185-97C3-91C1E567BBE8}" destId="{56BFC15F-6542-48FF-BEA6-90E75F337489}" srcOrd="2" destOrd="0" parTransId="{36FB80ED-7856-45F2-80E6-083CD3F1972E}" sibTransId="{EFD9C25C-490C-40C9-A08A-7D5D372769C2}"/>
    <dgm:cxn modelId="{C4EEBFDE-9291-438C-86E7-B9CD33BEEEDB}" srcId="{5B352E07-75FA-4185-97C3-91C1E567BBE8}" destId="{1C49F231-07B5-4A35-9806-C413E2034696}" srcOrd="0" destOrd="0" parTransId="{336E9652-C067-4514-92F0-619452D9C065}" sibTransId="{992AEFD1-0AC0-421C-A87B-0691BB8913A4}"/>
    <dgm:cxn modelId="{ABFD763B-485C-4293-88A9-80A211D0D9C4}" type="presParOf" srcId="{52B1F40B-11E0-4AC1-BB47-BE345FBD9920}" destId="{99A57D03-F5BE-4D54-87D4-9CC9311DA97E}" srcOrd="0" destOrd="0" presId="urn:microsoft.com/office/officeart/2005/8/layout/process1"/>
    <dgm:cxn modelId="{B1A83162-ECA0-4D19-AD74-ACAC0E22C2AA}" type="presParOf" srcId="{52B1F40B-11E0-4AC1-BB47-BE345FBD9920}" destId="{56A39686-CE56-4586-9FD0-5DF800DBB548}" srcOrd="1" destOrd="0" presId="urn:microsoft.com/office/officeart/2005/8/layout/process1"/>
    <dgm:cxn modelId="{29C72B2E-D7B9-44E9-BC10-349E5C059978}" type="presParOf" srcId="{56A39686-CE56-4586-9FD0-5DF800DBB548}" destId="{4F95192E-AFD1-4914-99C1-8843B0DEFE8D}" srcOrd="0" destOrd="0" presId="urn:microsoft.com/office/officeart/2005/8/layout/process1"/>
    <dgm:cxn modelId="{25EB241A-70E0-47AC-98A5-D8875276A865}" type="presParOf" srcId="{52B1F40B-11E0-4AC1-BB47-BE345FBD9920}" destId="{38165BD0-BD7F-47AA-A78F-0B06F9F6619A}" srcOrd="2" destOrd="0" presId="urn:microsoft.com/office/officeart/2005/8/layout/process1"/>
    <dgm:cxn modelId="{A50383F6-FBEE-46A6-95A5-BEE8CB6E0B8B}" type="presParOf" srcId="{52B1F40B-11E0-4AC1-BB47-BE345FBD9920}" destId="{1AD81829-F854-469A-8B3D-2DBFF07300CF}" srcOrd="3" destOrd="0" presId="urn:microsoft.com/office/officeart/2005/8/layout/process1"/>
    <dgm:cxn modelId="{BC2B871C-1CB4-459C-8597-1A19A820DD09}" type="presParOf" srcId="{1AD81829-F854-469A-8B3D-2DBFF07300CF}" destId="{67784F0D-E958-4B19-912A-31534368AEF1}" srcOrd="0" destOrd="0" presId="urn:microsoft.com/office/officeart/2005/8/layout/process1"/>
    <dgm:cxn modelId="{4E7D880F-EF93-4CCF-8FBD-B9E98F8828BE}" type="presParOf" srcId="{52B1F40B-11E0-4AC1-BB47-BE345FBD9920}" destId="{2BF441BA-BB6B-476A-A460-E22C45933673}" srcOrd="4" destOrd="0" presId="urn:microsoft.com/office/officeart/2005/8/layout/process1"/>
    <dgm:cxn modelId="{0F0ADCB2-7515-427E-A307-243F63150C86}" type="presParOf" srcId="{52B1F40B-11E0-4AC1-BB47-BE345FBD9920}" destId="{7F5C826A-3225-4A6C-A456-31FBC206333C}" srcOrd="5" destOrd="0" presId="urn:microsoft.com/office/officeart/2005/8/layout/process1"/>
    <dgm:cxn modelId="{D8A394B8-47DF-4960-BDCF-83747580CD19}" type="presParOf" srcId="{7F5C826A-3225-4A6C-A456-31FBC206333C}" destId="{1E234A85-20AB-4CCE-B583-AC0DADD2BFB8}" srcOrd="0" destOrd="0" presId="urn:microsoft.com/office/officeart/2005/8/layout/process1"/>
    <dgm:cxn modelId="{FD7190C7-E40D-430D-B401-9F5E1F5B6FEC}" type="presParOf" srcId="{52B1F40B-11E0-4AC1-BB47-BE345FBD9920}" destId="{EF657205-421D-4519-98FA-242ED9957A18}" srcOrd="6" destOrd="0" presId="urn:microsoft.com/office/officeart/2005/8/layout/process1"/>
    <dgm:cxn modelId="{652360BE-3987-487B-BBC1-2847487CF4CC}" type="presParOf" srcId="{52B1F40B-11E0-4AC1-BB47-BE345FBD9920}" destId="{2639454C-C0FB-41ED-A69F-5864AB50A388}" srcOrd="7" destOrd="0" presId="urn:microsoft.com/office/officeart/2005/8/layout/process1"/>
    <dgm:cxn modelId="{7AEB75FC-8F4C-4B71-B09D-1367682D748C}" type="presParOf" srcId="{2639454C-C0FB-41ED-A69F-5864AB50A388}" destId="{2BC72F24-A2A8-4357-A420-A5B85C540E04}" srcOrd="0" destOrd="0" presId="urn:microsoft.com/office/officeart/2005/8/layout/process1"/>
    <dgm:cxn modelId="{8AECAF0F-22E9-4DAD-B0F4-4FA3B1D548C3}" type="presParOf" srcId="{52B1F40B-11E0-4AC1-BB47-BE345FBD9920}" destId="{84DECDB1-E91E-4C19-83F2-B9CCACBC995B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9A57D03-F5BE-4D54-87D4-9CC9311DA97E}">
      <dsp:nvSpPr>
        <dsp:cNvPr id="0" name=""/>
        <dsp:cNvSpPr/>
      </dsp:nvSpPr>
      <dsp:spPr>
        <a:xfrm>
          <a:off x="135503" y="995113"/>
          <a:ext cx="1553125" cy="2385042"/>
        </a:xfrm>
        <a:prstGeom prst="roundRect">
          <a:avLst>
            <a:gd name="adj" fmla="val 10000"/>
          </a:avLst>
        </a:prstGeom>
        <a:solidFill>
          <a:schemeClr val="bg2"/>
        </a:solidFill>
        <a:ln w="25400" cap="flat" cmpd="sng" algn="ctr">
          <a:solidFill>
            <a:srgbClr val="2A398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</a:rPr>
            <a:t>Первичный прием для определения у ребенка и семьи потребности в раннем вмешательстве. Проводится на основе МКФ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135503" y="995113"/>
        <a:ext cx="1553125" cy="2385042"/>
      </dsp:txXfrm>
    </dsp:sp>
    <dsp:sp modelId="{56A39686-CE56-4586-9FD0-5DF800DBB548}">
      <dsp:nvSpPr>
        <dsp:cNvPr id="0" name=""/>
        <dsp:cNvSpPr/>
      </dsp:nvSpPr>
      <dsp:spPr>
        <a:xfrm rot="16857">
          <a:off x="1779408" y="2039555"/>
          <a:ext cx="192458" cy="30560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solidFill>
            <a:srgbClr val="2A398D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 rot="16857">
        <a:off x="1779408" y="2039555"/>
        <a:ext cx="192458" cy="305607"/>
      </dsp:txXfrm>
    </dsp:sp>
    <dsp:sp modelId="{38165BD0-BD7F-47AA-A78F-0B06F9F6619A}">
      <dsp:nvSpPr>
        <dsp:cNvPr id="0" name=""/>
        <dsp:cNvSpPr/>
      </dsp:nvSpPr>
      <dsp:spPr>
        <a:xfrm>
          <a:off x="2051753" y="1003723"/>
          <a:ext cx="1232287" cy="2385042"/>
        </a:xfrm>
        <a:prstGeom prst="roundRect">
          <a:avLst>
            <a:gd name="adj" fmla="val 10000"/>
          </a:avLst>
        </a:prstGeom>
        <a:solidFill>
          <a:schemeClr val="bg2"/>
        </a:solidFill>
        <a:ln w="25400" cap="flat" cmpd="sng" algn="ctr">
          <a:solidFill>
            <a:srgbClr val="2A398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</a:rPr>
            <a:t>Принятие решения о дальнейшем маршруте помощи семье на общем </a:t>
          </a:r>
          <a:r>
            <a:rPr lang="ru-RU" sz="1400" kern="1200" smtClean="0">
              <a:solidFill>
                <a:schemeClr val="tx1"/>
              </a:solidFill>
            </a:rPr>
            <a:t>собрании междисциплинарной </a:t>
          </a:r>
          <a:r>
            <a:rPr lang="ru-RU" sz="1400" kern="1200" dirty="0" smtClean="0">
              <a:solidFill>
                <a:schemeClr val="tx1"/>
              </a:solidFill>
            </a:rPr>
            <a:t>команды 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2051753" y="1003723"/>
        <a:ext cx="1232287" cy="2385042"/>
      </dsp:txXfrm>
    </dsp:sp>
    <dsp:sp modelId="{1AD81829-F854-469A-8B3D-2DBFF07300CF}">
      <dsp:nvSpPr>
        <dsp:cNvPr id="0" name=""/>
        <dsp:cNvSpPr/>
      </dsp:nvSpPr>
      <dsp:spPr>
        <a:xfrm>
          <a:off x="3407269" y="2043440"/>
          <a:ext cx="261244" cy="30560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solidFill>
            <a:srgbClr val="2A398D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>
        <a:off x="3407269" y="2043440"/>
        <a:ext cx="261244" cy="305607"/>
      </dsp:txXfrm>
    </dsp:sp>
    <dsp:sp modelId="{2BF441BA-BB6B-476A-A460-E22C45933673}">
      <dsp:nvSpPr>
        <dsp:cNvPr id="0" name=""/>
        <dsp:cNvSpPr/>
      </dsp:nvSpPr>
      <dsp:spPr>
        <a:xfrm>
          <a:off x="3776955" y="1003723"/>
          <a:ext cx="1232287" cy="2385042"/>
        </a:xfrm>
        <a:prstGeom prst="roundRect">
          <a:avLst>
            <a:gd name="adj" fmla="val 10000"/>
          </a:avLst>
        </a:prstGeom>
        <a:solidFill>
          <a:schemeClr val="bg2"/>
        </a:solidFill>
        <a:ln w="25400" cap="flat" cmpd="sng" algn="ctr">
          <a:solidFill>
            <a:srgbClr val="2A398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solidFill>
                <a:schemeClr val="tx1"/>
              </a:solidFill>
            </a:rPr>
            <a:t>Дифференциальная диагностика</a:t>
          </a:r>
        </a:p>
      </dsp:txBody>
      <dsp:txXfrm>
        <a:off x="3776955" y="1003723"/>
        <a:ext cx="1232287" cy="2385042"/>
      </dsp:txXfrm>
    </dsp:sp>
    <dsp:sp modelId="{7F5C826A-3225-4A6C-A456-31FBC206333C}">
      <dsp:nvSpPr>
        <dsp:cNvPr id="0" name=""/>
        <dsp:cNvSpPr/>
      </dsp:nvSpPr>
      <dsp:spPr>
        <a:xfrm>
          <a:off x="5132471" y="2043440"/>
          <a:ext cx="261244" cy="30560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solidFill>
            <a:srgbClr val="2A398D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>
        <a:off x="5132471" y="2043440"/>
        <a:ext cx="261244" cy="305607"/>
      </dsp:txXfrm>
    </dsp:sp>
    <dsp:sp modelId="{EF657205-421D-4519-98FA-242ED9957A18}">
      <dsp:nvSpPr>
        <dsp:cNvPr id="0" name=""/>
        <dsp:cNvSpPr/>
      </dsp:nvSpPr>
      <dsp:spPr>
        <a:xfrm>
          <a:off x="5502157" y="1003723"/>
          <a:ext cx="1286963" cy="2385042"/>
        </a:xfrm>
        <a:prstGeom prst="roundRect">
          <a:avLst>
            <a:gd name="adj" fmla="val 10000"/>
          </a:avLst>
        </a:prstGeom>
        <a:solidFill>
          <a:schemeClr val="bg2"/>
        </a:solidFill>
        <a:ln w="25400" cap="flat" cmpd="sng" algn="ctr">
          <a:solidFill>
            <a:srgbClr val="2A398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solidFill>
                <a:schemeClr val="tx1"/>
              </a:solidFill>
            </a:rPr>
            <a:t>Углубленная оценка</a:t>
          </a:r>
        </a:p>
      </dsp:txBody>
      <dsp:txXfrm>
        <a:off x="5502157" y="1003723"/>
        <a:ext cx="1286963" cy="2385042"/>
      </dsp:txXfrm>
    </dsp:sp>
    <dsp:sp modelId="{2639454C-C0FB-41ED-A69F-5864AB50A388}">
      <dsp:nvSpPr>
        <dsp:cNvPr id="0" name=""/>
        <dsp:cNvSpPr/>
      </dsp:nvSpPr>
      <dsp:spPr>
        <a:xfrm rot="10206">
          <a:off x="6910042" y="2046090"/>
          <a:ext cx="256355" cy="30560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solidFill>
            <a:srgbClr val="2A398D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 rot="10206">
        <a:off x="6910042" y="2046090"/>
        <a:ext cx="256355" cy="305607"/>
      </dsp:txXfrm>
    </dsp:sp>
    <dsp:sp modelId="{84DECDB1-E91E-4C19-83F2-B9CCACBC995B}">
      <dsp:nvSpPr>
        <dsp:cNvPr id="0" name=""/>
        <dsp:cNvSpPr/>
      </dsp:nvSpPr>
      <dsp:spPr>
        <a:xfrm>
          <a:off x="7272808" y="1008898"/>
          <a:ext cx="1232287" cy="2385042"/>
        </a:xfrm>
        <a:prstGeom prst="roundRect">
          <a:avLst>
            <a:gd name="adj" fmla="val 10000"/>
          </a:avLst>
        </a:prstGeom>
        <a:solidFill>
          <a:schemeClr val="bg2"/>
        </a:solidFill>
        <a:ln w="25400" cap="flat" cmpd="sng" algn="ctr">
          <a:solidFill>
            <a:srgbClr val="2A398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solidFill>
                <a:schemeClr val="tx1"/>
              </a:solidFill>
            </a:rPr>
            <a:t>Программа помощи</a:t>
          </a:r>
        </a:p>
      </dsp:txBody>
      <dsp:txXfrm>
        <a:off x="7272808" y="1008898"/>
        <a:ext cx="1232287" cy="23850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047C61-E9B2-40FF-A50A-5ADB4DBCCF7E}" type="datetimeFigureOut">
              <a:rPr lang="fr-FR" smtClean="0"/>
              <a:pPr/>
              <a:t>19/04/2017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F4C055-4188-477D-8C49-FE7B92E3480A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1232536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8851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544259" algn="l" defTabSz="108851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1088519" algn="l" defTabSz="108851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632778" algn="l" defTabSz="108851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2177038" algn="l" defTabSz="108851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721298" algn="l" defTabSz="108851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3265558" algn="l" defTabSz="108851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809817" algn="l" defTabSz="108851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4354076" algn="l" defTabSz="108851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F4C055-4188-477D-8C49-FE7B92E3480A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6640197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F4C055-4188-477D-8C49-FE7B92E3480A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6640197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F4C055-4188-477D-8C49-FE7B92E3480A}" type="slidenum">
              <a:rPr lang="fr-FR" smtClean="0"/>
              <a:pPr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6640197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638" y="2130920"/>
            <a:ext cx="10365899" cy="1470364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9276" y="3887100"/>
            <a:ext cx="8536623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42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5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7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70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1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55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98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AFF5D-8A71-4D1D-BE34-0E514A7CCFCF}" type="datetime1">
              <a:rPr lang="fr-FR" smtClean="0"/>
              <a:pPr/>
              <a:t>19/04/2017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262F5-C843-4E28-A40D-D1215A598FEB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2747397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1AE3F-0EDF-4FD3-9E3F-3378C97D4C94}" type="datetime1">
              <a:rPr lang="fr-FR" smtClean="0"/>
              <a:pPr/>
              <a:t>19/04/2017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262F5-C843-4E28-A40D-D1215A598FEB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7596595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11792903" y="274703"/>
            <a:ext cx="3658553" cy="5854467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13015" y="274703"/>
            <a:ext cx="10776639" cy="5854467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B2AAE-18E0-47F9-85E4-9DCAFBDDCF71}" type="datetime1">
              <a:rPr lang="fr-FR" smtClean="0"/>
              <a:pPr/>
              <a:t>19/04/2017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262F5-C843-4E28-A40D-D1215A598FEB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223553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DF167-7B12-4F12-85B0-D67B5C047B2A}" type="datetime1">
              <a:rPr lang="fr-FR" smtClean="0"/>
              <a:pPr/>
              <a:t>19/04/2017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262F5-C843-4E28-A40D-D1215A598FEB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366143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336" y="4407920"/>
            <a:ext cx="10365899" cy="13623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336" y="2907387"/>
            <a:ext cx="10365899" cy="150053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4259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851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277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703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2129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555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981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407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46AC0-D19E-4E21-AF2B-4958DCF83531}" type="datetime1">
              <a:rPr lang="fr-FR" smtClean="0"/>
              <a:pPr/>
              <a:t>19/04/2017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262F5-C843-4E28-A40D-D1215A598FEB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9678755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13012" y="1600570"/>
            <a:ext cx="7217596" cy="4528598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233864" y="1600570"/>
            <a:ext cx="7217595" cy="4528598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00815-0E7A-4261-9045-CC19653396A9}" type="datetime1">
              <a:rPr lang="fr-FR" smtClean="0"/>
              <a:pPr/>
              <a:t>19/04/2017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262F5-C843-4E28-A40D-D1215A598FEB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258982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759" y="274702"/>
            <a:ext cx="10975658" cy="1143265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759" y="1535471"/>
            <a:ext cx="5388320" cy="639909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259" indent="0">
              <a:buNone/>
              <a:defRPr sz="2400" b="1"/>
            </a:lvl2pPr>
            <a:lvl3pPr marL="1088519" indent="0">
              <a:buNone/>
              <a:defRPr sz="2100" b="1"/>
            </a:lvl3pPr>
            <a:lvl4pPr marL="1632778" indent="0">
              <a:buNone/>
              <a:defRPr sz="1900" b="1"/>
            </a:lvl4pPr>
            <a:lvl5pPr marL="2177038" indent="0">
              <a:buNone/>
              <a:defRPr sz="1900" b="1"/>
            </a:lvl5pPr>
            <a:lvl6pPr marL="2721298" indent="0">
              <a:buNone/>
              <a:defRPr sz="1900" b="1"/>
            </a:lvl6pPr>
            <a:lvl7pPr marL="3265558" indent="0">
              <a:buNone/>
              <a:defRPr sz="1900" b="1"/>
            </a:lvl7pPr>
            <a:lvl8pPr marL="3809817" indent="0">
              <a:buNone/>
              <a:defRPr sz="1900" b="1"/>
            </a:lvl8pPr>
            <a:lvl9pPr marL="4354076" indent="0">
              <a:buNone/>
              <a:defRPr sz="19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759" y="2175381"/>
            <a:ext cx="5388320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4983" y="1535471"/>
            <a:ext cx="5390437" cy="639909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259" indent="0">
              <a:buNone/>
              <a:defRPr sz="2400" b="1"/>
            </a:lvl2pPr>
            <a:lvl3pPr marL="1088519" indent="0">
              <a:buNone/>
              <a:defRPr sz="2100" b="1"/>
            </a:lvl3pPr>
            <a:lvl4pPr marL="1632778" indent="0">
              <a:buNone/>
              <a:defRPr sz="1900" b="1"/>
            </a:lvl4pPr>
            <a:lvl5pPr marL="2177038" indent="0">
              <a:buNone/>
              <a:defRPr sz="1900" b="1"/>
            </a:lvl5pPr>
            <a:lvl6pPr marL="2721298" indent="0">
              <a:buNone/>
              <a:defRPr sz="1900" b="1"/>
            </a:lvl6pPr>
            <a:lvl7pPr marL="3265558" indent="0">
              <a:buNone/>
              <a:defRPr sz="1900" b="1"/>
            </a:lvl7pPr>
            <a:lvl8pPr marL="3809817" indent="0">
              <a:buNone/>
              <a:defRPr sz="1900" b="1"/>
            </a:lvl8pPr>
            <a:lvl9pPr marL="4354076" indent="0">
              <a:buNone/>
              <a:defRPr sz="19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4983" y="2175381"/>
            <a:ext cx="5390437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33EEE-33AC-42E3-B1A7-4DD607535DC9}" type="datetime1">
              <a:rPr lang="fr-FR" smtClean="0"/>
              <a:pPr/>
              <a:t>19/04/2017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262F5-C843-4E28-A40D-D1215A598FEB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694348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3CB14-5E28-4C3F-99DA-41C6CAC838EC}" type="datetime1">
              <a:rPr lang="fr-FR" smtClean="0"/>
              <a:pPr/>
              <a:t>19/04/2017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262F5-C843-4E28-A40D-D1215A598FEB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693886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519DC-88DE-4C99-8C71-3CB09243A932}" type="datetime1">
              <a:rPr lang="fr-FR" smtClean="0"/>
              <a:pPr/>
              <a:t>19/04/2017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262F5-C843-4E28-A40D-D1215A598FEB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151663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762" y="273116"/>
            <a:ext cx="4012129" cy="1162318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7974" y="273114"/>
            <a:ext cx="6817442" cy="5854469"/>
          </a:xfrm>
        </p:spPr>
        <p:txBody>
          <a:bodyPr/>
          <a:lstStyle>
            <a:lvl1pPr>
              <a:defRPr sz="37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762" y="1435435"/>
            <a:ext cx="4012129" cy="4692149"/>
          </a:xfrm>
        </p:spPr>
        <p:txBody>
          <a:bodyPr/>
          <a:lstStyle>
            <a:lvl1pPr marL="0" indent="0">
              <a:buNone/>
              <a:defRPr sz="1700"/>
            </a:lvl1pPr>
            <a:lvl2pPr marL="544259" indent="0">
              <a:buNone/>
              <a:defRPr sz="1300"/>
            </a:lvl2pPr>
            <a:lvl3pPr marL="1088519" indent="0">
              <a:buNone/>
              <a:defRPr sz="1200"/>
            </a:lvl3pPr>
            <a:lvl4pPr marL="1632778" indent="0">
              <a:buNone/>
              <a:defRPr sz="1100"/>
            </a:lvl4pPr>
            <a:lvl5pPr marL="2177038" indent="0">
              <a:buNone/>
              <a:defRPr sz="1100"/>
            </a:lvl5pPr>
            <a:lvl6pPr marL="2721298" indent="0">
              <a:buNone/>
              <a:defRPr sz="1100"/>
            </a:lvl6pPr>
            <a:lvl7pPr marL="3265558" indent="0">
              <a:buNone/>
              <a:defRPr sz="1100"/>
            </a:lvl7pPr>
            <a:lvl8pPr marL="3809817" indent="0">
              <a:buNone/>
              <a:defRPr sz="1100"/>
            </a:lvl8pPr>
            <a:lvl9pPr marL="4354076" indent="0">
              <a:buNone/>
              <a:defRPr sz="11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B49DD-5090-43C1-AE4B-0340192282A2}" type="datetime1">
              <a:rPr lang="fr-FR" smtClean="0"/>
              <a:pPr/>
              <a:t>19/04/2017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262F5-C843-4E28-A40D-D1215A598FEB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813020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90341" y="4801714"/>
            <a:ext cx="7317105" cy="56686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90341" y="612919"/>
            <a:ext cx="7317105" cy="4115753"/>
          </a:xfrm>
        </p:spPr>
        <p:txBody>
          <a:bodyPr/>
          <a:lstStyle>
            <a:lvl1pPr marL="0" indent="0">
              <a:buNone/>
              <a:defRPr sz="3700"/>
            </a:lvl1pPr>
            <a:lvl2pPr marL="544259" indent="0">
              <a:buNone/>
              <a:defRPr sz="3300"/>
            </a:lvl2pPr>
            <a:lvl3pPr marL="1088519" indent="0">
              <a:buNone/>
              <a:defRPr sz="2900"/>
            </a:lvl3pPr>
            <a:lvl4pPr marL="1632778" indent="0">
              <a:buNone/>
              <a:defRPr sz="2400"/>
            </a:lvl4pPr>
            <a:lvl5pPr marL="2177038" indent="0">
              <a:buNone/>
              <a:defRPr sz="2400"/>
            </a:lvl5pPr>
            <a:lvl6pPr marL="2721298" indent="0">
              <a:buNone/>
              <a:defRPr sz="2400"/>
            </a:lvl6pPr>
            <a:lvl7pPr marL="3265558" indent="0">
              <a:buNone/>
              <a:defRPr sz="2400"/>
            </a:lvl7pPr>
            <a:lvl8pPr marL="3809817" indent="0">
              <a:buNone/>
              <a:defRPr sz="2400"/>
            </a:lvl8pPr>
            <a:lvl9pPr marL="4354076" indent="0">
              <a:buNone/>
              <a:defRPr sz="24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90341" y="5368581"/>
            <a:ext cx="7317105" cy="805048"/>
          </a:xfrm>
        </p:spPr>
        <p:txBody>
          <a:bodyPr/>
          <a:lstStyle>
            <a:lvl1pPr marL="0" indent="0">
              <a:buNone/>
              <a:defRPr sz="1700"/>
            </a:lvl1pPr>
            <a:lvl2pPr marL="544259" indent="0">
              <a:buNone/>
              <a:defRPr sz="1300"/>
            </a:lvl2pPr>
            <a:lvl3pPr marL="1088519" indent="0">
              <a:buNone/>
              <a:defRPr sz="1200"/>
            </a:lvl3pPr>
            <a:lvl4pPr marL="1632778" indent="0">
              <a:buNone/>
              <a:defRPr sz="1100"/>
            </a:lvl4pPr>
            <a:lvl5pPr marL="2177038" indent="0">
              <a:buNone/>
              <a:defRPr sz="1100"/>
            </a:lvl5pPr>
            <a:lvl6pPr marL="2721298" indent="0">
              <a:buNone/>
              <a:defRPr sz="1100"/>
            </a:lvl6pPr>
            <a:lvl7pPr marL="3265558" indent="0">
              <a:buNone/>
              <a:defRPr sz="1100"/>
            </a:lvl7pPr>
            <a:lvl8pPr marL="3809817" indent="0">
              <a:buNone/>
              <a:defRPr sz="1100"/>
            </a:lvl8pPr>
            <a:lvl9pPr marL="4354076" indent="0">
              <a:buNone/>
              <a:defRPr sz="11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E423D-F656-48AD-9141-C18FE03C1AE3}" type="datetime1">
              <a:rPr lang="fr-FR" smtClean="0"/>
              <a:pPr/>
              <a:t>19/04/2017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262F5-C843-4E28-A40D-D1215A598FEB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039203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09759" y="274702"/>
            <a:ext cx="10975658" cy="1143265"/>
          </a:xfrm>
          <a:prstGeom prst="rect">
            <a:avLst/>
          </a:prstGeom>
        </p:spPr>
        <p:txBody>
          <a:bodyPr vert="horz" lIns="108853" tIns="54426" rIns="108853" bIns="54426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759" y="1600573"/>
            <a:ext cx="10975658" cy="4527011"/>
          </a:xfrm>
          <a:prstGeom prst="rect">
            <a:avLst/>
          </a:prstGeom>
        </p:spPr>
        <p:txBody>
          <a:bodyPr vert="horz" lIns="108853" tIns="54426" rIns="108853" bIns="54426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09760" y="6357822"/>
            <a:ext cx="2845541" cy="365210"/>
          </a:xfrm>
          <a:prstGeom prst="rect">
            <a:avLst/>
          </a:prstGeom>
        </p:spPr>
        <p:txBody>
          <a:bodyPr vert="horz" lIns="108853" tIns="54426" rIns="108853" bIns="54426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FCF9CC-A83F-441F-8933-937849A8344F}" type="datetime1">
              <a:rPr lang="fr-FR" smtClean="0"/>
              <a:pPr/>
              <a:t>19/04/2017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166685" y="6357822"/>
            <a:ext cx="3861805" cy="365210"/>
          </a:xfrm>
          <a:prstGeom prst="rect">
            <a:avLst/>
          </a:prstGeom>
        </p:spPr>
        <p:txBody>
          <a:bodyPr vert="horz" lIns="108853" tIns="54426" rIns="108853" bIns="54426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9875" y="6357822"/>
            <a:ext cx="2845541" cy="365210"/>
          </a:xfrm>
          <a:prstGeom prst="rect">
            <a:avLst/>
          </a:prstGeom>
        </p:spPr>
        <p:txBody>
          <a:bodyPr vert="horz" lIns="108853" tIns="54426" rIns="108853" bIns="54426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F262F5-C843-4E28-A40D-D1215A598FEB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393385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1088519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195" indent="-408195" algn="l" defTabSz="1088519" rtl="0" eaLnBrk="1" latinLnBrk="0" hangingPunct="1">
        <a:spcBef>
          <a:spcPct val="20000"/>
        </a:spcBef>
        <a:buFont typeface="Arial" panose="020B0604020202020204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84422" indent="-340163" algn="l" defTabSz="1088519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649" indent="-272130" algn="l" defTabSz="1088519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4908" indent="-272130" algn="l" defTabSz="1088519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9169" indent="-272130" algn="l" defTabSz="1088519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3428" indent="-272130" algn="l" defTabSz="1088519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7688" indent="-272130" algn="l" defTabSz="1088519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1947" indent="-272130" algn="l" defTabSz="1088519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6206" indent="-272130" algn="l" defTabSz="1088519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08851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259" algn="l" defTabSz="108851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519" algn="l" defTabSz="108851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778" algn="l" defTabSz="108851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7038" algn="l" defTabSz="108851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1298" algn="l" defTabSz="108851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5558" algn="l" defTabSz="108851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9817" algn="l" defTabSz="108851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4076" algn="l" defTabSz="108851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2" y="5734051"/>
            <a:ext cx="12213574" cy="1125537"/>
          </a:xfrm>
          <a:prstGeom prst="rect">
            <a:avLst/>
          </a:prstGeom>
          <a:solidFill>
            <a:srgbClr val="2A398D"/>
          </a:solidFill>
          <a:ln w="25400" algn="ctr">
            <a:noFill/>
            <a:round/>
            <a:headEnd/>
            <a:tailEnd/>
          </a:ln>
        </p:spPr>
        <p:txBody>
          <a:bodyPr lIns="64275" tIns="32138" rIns="64275" bIns="32138"/>
          <a:lstStyle/>
          <a:p>
            <a:endParaRPr lang="ro-RO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336951" y="5839160"/>
            <a:ext cx="8424936" cy="830977"/>
          </a:xfrm>
          <a:prstGeom prst="rect">
            <a:avLst/>
          </a:prstGeom>
          <a:noFill/>
        </p:spPr>
        <p:txBody>
          <a:bodyPr wrap="square" lIns="91418" tIns="45710" rIns="91418" bIns="45710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Татьяна Игрушкина, специальный педагог, 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зав отделом по работе с семьями </a:t>
            </a:r>
            <a:endParaRPr lang="fr-FR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336951" y="321720"/>
            <a:ext cx="7920876" cy="3416300"/>
          </a:xfrm>
          <a:prstGeom prst="rect">
            <a:avLst/>
          </a:prstGeom>
          <a:noFill/>
        </p:spPr>
        <p:txBody>
          <a:bodyPr wrap="square" lIns="91418" tIns="45710" rIns="91418" bIns="45710" rtlCol="0">
            <a:spAutoFit/>
          </a:bodyPr>
          <a:lstStyle/>
          <a:p>
            <a:r>
              <a:rPr lang="ru-RU" sz="3600" dirty="0" smtClean="0"/>
              <a:t>Ключевые элементы </a:t>
            </a:r>
            <a:br>
              <a:rPr lang="ru-RU" sz="3600" dirty="0" smtClean="0"/>
            </a:br>
            <a:r>
              <a:rPr lang="ru-RU" sz="3600" dirty="0" smtClean="0"/>
              <a:t>программы сопровождения </a:t>
            </a:r>
          </a:p>
          <a:p>
            <a:r>
              <a:rPr lang="ru-RU" sz="3600" dirty="0" smtClean="0"/>
              <a:t>приемных семей с детьми раннего и дошкольного возраста с ограниченными возможностями здоровья</a:t>
            </a:r>
            <a:endParaRPr lang="fr-FR" sz="3600" dirty="0">
              <a:solidFill>
                <a:srgbClr val="2A398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05894" y="5969219"/>
            <a:ext cx="2952333" cy="655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48770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702"/>
            <a:ext cx="12195175" cy="1143265"/>
          </a:xfrm>
          <a:solidFill>
            <a:srgbClr val="2A398D"/>
          </a:solidFill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+mn-lt"/>
              </a:rPr>
              <a:t>Групповая форма сопровождения на основе родительско-детских групп по программе ICDP «Направляемый диалог»</a:t>
            </a:r>
            <a:endParaRPr lang="ru-RU" sz="2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336947" y="1557586"/>
            <a:ext cx="11521280" cy="4527011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2400" dirty="0" smtClean="0"/>
              <a:t>ICDP</a:t>
            </a:r>
            <a:r>
              <a:rPr lang="ru-RU" sz="2400" dirty="0" smtClean="0"/>
              <a:t> (</a:t>
            </a:r>
            <a:r>
              <a:rPr lang="ru-RU" sz="2400" dirty="0" err="1" smtClean="0"/>
              <a:t>International</a:t>
            </a:r>
            <a:r>
              <a:rPr lang="ru-RU" sz="2400" dirty="0" smtClean="0"/>
              <a:t> </a:t>
            </a:r>
            <a:r>
              <a:rPr lang="ru-RU" sz="2400" dirty="0" err="1" smtClean="0"/>
              <a:t>Child</a:t>
            </a:r>
            <a:r>
              <a:rPr lang="ru-RU" sz="2400" dirty="0" smtClean="0"/>
              <a:t> </a:t>
            </a:r>
            <a:r>
              <a:rPr lang="ru-RU" sz="2400" dirty="0" err="1" smtClean="0"/>
              <a:t>Development</a:t>
            </a:r>
            <a:r>
              <a:rPr lang="ru-RU" sz="2400" dirty="0" smtClean="0"/>
              <a:t> </a:t>
            </a:r>
            <a:r>
              <a:rPr lang="ru-RU" sz="2400" dirty="0" err="1" smtClean="0"/>
              <a:t>Programmes</a:t>
            </a:r>
            <a:r>
              <a:rPr lang="ru-RU" sz="2400" dirty="0" smtClean="0"/>
              <a:t>) – основана в 1992 году, в г. Осло, Норвегия</a:t>
            </a:r>
          </a:p>
          <a:p>
            <a:pPr>
              <a:buNone/>
            </a:pPr>
            <a:r>
              <a:rPr lang="ru-RU" sz="2400" dirty="0" smtClean="0"/>
              <a:t>Признание ВОЗ - Программа </a:t>
            </a:r>
            <a:r>
              <a:rPr lang="ru-RU" sz="2400" dirty="0" err="1" smtClean="0"/>
              <a:t>раннеи</a:t>
            </a:r>
            <a:r>
              <a:rPr lang="ru-RU" sz="2400" dirty="0" smtClean="0"/>
              <a:t>̆ </a:t>
            </a:r>
            <a:r>
              <a:rPr lang="ru-RU" sz="2400" dirty="0" err="1" smtClean="0"/>
              <a:t>психо-социальнои</a:t>
            </a:r>
            <a:r>
              <a:rPr lang="ru-RU" sz="2400" dirty="0" smtClean="0"/>
              <a:t>̆ интервенции</a:t>
            </a:r>
          </a:p>
          <a:p>
            <a:pPr>
              <a:buNone/>
            </a:pPr>
            <a:r>
              <a:rPr lang="ru-RU" sz="2400" dirty="0" smtClean="0"/>
              <a:t>Научная обоснованность (</a:t>
            </a:r>
            <a:r>
              <a:rPr lang="is-IS" sz="2400" dirty="0" smtClean="0"/>
              <a:t>Hundeide, K</a:t>
            </a:r>
            <a:r>
              <a:rPr lang="ru-RU" sz="2400" dirty="0" smtClean="0"/>
              <a:t>.</a:t>
            </a:r>
            <a:r>
              <a:rPr lang="is-IS" sz="2400" dirty="0" smtClean="0"/>
              <a:t>, 2001,</a:t>
            </a:r>
            <a:r>
              <a:rPr lang="ru-RU" sz="2400" dirty="0" smtClean="0"/>
              <a:t> 2007</a:t>
            </a:r>
            <a:r>
              <a:rPr lang="is-IS" sz="2400" dirty="0" smtClean="0"/>
              <a:t> </a:t>
            </a:r>
            <a:r>
              <a:rPr lang="en-US" sz="2400" dirty="0" err="1" smtClean="0"/>
              <a:t>Egebjerg</a:t>
            </a:r>
            <a:r>
              <a:rPr lang="en-US" sz="2400" dirty="0" smtClean="0"/>
              <a:t> </a:t>
            </a:r>
            <a:r>
              <a:rPr lang="ru-RU" sz="2400" dirty="0" smtClean="0"/>
              <a:t>, </a:t>
            </a:r>
            <a:r>
              <a:rPr lang="en-US" sz="2400" dirty="0" smtClean="0"/>
              <a:t>2003</a:t>
            </a:r>
            <a:r>
              <a:rPr lang="ru-RU" sz="2400" dirty="0" smtClean="0"/>
              <a:t>,</a:t>
            </a:r>
            <a:r>
              <a:rPr lang="is-IS" sz="2400" dirty="0" smtClean="0"/>
              <a:t> </a:t>
            </a:r>
            <a:r>
              <a:rPr lang="ru-RU" sz="2400" dirty="0" err="1" smtClean="0"/>
              <a:t>Sherr</a:t>
            </a:r>
            <a:r>
              <a:rPr lang="ru-RU" sz="2400" dirty="0" smtClean="0"/>
              <a:t>, L., </a:t>
            </a:r>
            <a:r>
              <a:rPr lang="ru-RU" sz="2400" dirty="0" err="1" smtClean="0"/>
              <a:t>Skar</a:t>
            </a:r>
            <a:r>
              <a:rPr lang="ru-RU" sz="2400" dirty="0" smtClean="0"/>
              <a:t>, A.-M. S.,</a:t>
            </a:r>
            <a:r>
              <a:rPr lang="en-US" sz="2400" dirty="0" smtClean="0"/>
              <a:t> 2014, 2015 </a:t>
            </a:r>
            <a:r>
              <a:rPr lang="ru-RU" sz="2400" dirty="0" smtClean="0"/>
              <a:t>)</a:t>
            </a:r>
          </a:p>
          <a:p>
            <a:pPr algn="ctr">
              <a:buNone/>
            </a:pPr>
            <a:r>
              <a:rPr lang="ru-RU" sz="2400" dirty="0" smtClean="0">
                <a:solidFill>
                  <a:srgbClr val="2A398D"/>
                </a:solidFill>
              </a:rPr>
              <a:t>ОСНОВНЫЕ КОМПОНЕНТЫ ПОГРАММЫ </a:t>
            </a:r>
            <a:r>
              <a:rPr lang="en-US" sz="2400" dirty="0" smtClean="0">
                <a:solidFill>
                  <a:srgbClr val="2A398D"/>
                </a:solidFill>
              </a:rPr>
              <a:t>ICDP</a:t>
            </a:r>
            <a:endParaRPr lang="ru-RU" sz="2400" dirty="0" smtClean="0">
              <a:solidFill>
                <a:srgbClr val="2A398D"/>
              </a:solidFill>
            </a:endParaRPr>
          </a:p>
          <a:p>
            <a:r>
              <a:rPr lang="ru-RU" sz="2400" dirty="0" smtClean="0">
                <a:solidFill>
                  <a:srgbClr val="2A398D"/>
                </a:solidFill>
              </a:rPr>
              <a:t>РЕГУЛЯРНАЯ ПОМОЩЬ</a:t>
            </a:r>
          </a:p>
          <a:p>
            <a:r>
              <a:rPr lang="ru-RU" sz="2400" dirty="0" smtClean="0">
                <a:solidFill>
                  <a:srgbClr val="2A398D"/>
                </a:solidFill>
              </a:rPr>
              <a:t>ВОЗДЕЙСТВИЕ НА ПОЛОЖИТЕЛЬНЫЙ ОПЫТ РОДИТЕЛЯ</a:t>
            </a:r>
          </a:p>
          <a:p>
            <a:r>
              <a:rPr lang="ru-RU" sz="2400" dirty="0" smtClean="0">
                <a:solidFill>
                  <a:srgbClr val="2A398D"/>
                </a:solidFill>
              </a:rPr>
              <a:t>ФАСИЛИТАТОРСТВО ВМЕСТО ЭКСПЕРТНОЙ ПОЗИЦИИ</a:t>
            </a:r>
          </a:p>
          <a:p>
            <a:r>
              <a:rPr lang="ru-RU" sz="2400" dirty="0" smtClean="0">
                <a:solidFill>
                  <a:srgbClr val="2A398D"/>
                </a:solidFill>
              </a:rPr>
              <a:t>ИСПОЛЬЗОВАНИЕ ВИДЕОМАТЕРЬЯЛОВ ДЛЯ ОБУЧЕНИЯ РОДИТЕЛЕЙ ПОЗИТИВНЫМ СТРАТЕГИЯМ ВЗАИМОДЕЙСТВИЯ С РЕБЕНКОМ</a:t>
            </a:r>
          </a:p>
          <a:p>
            <a:endParaRPr lang="ru-RU" sz="2400" dirty="0" smtClean="0"/>
          </a:p>
          <a:p>
            <a:pPr algn="ctr">
              <a:buNone/>
            </a:pPr>
            <a:endParaRPr lang="ru-RU" sz="2400" dirty="0" smtClean="0"/>
          </a:p>
          <a:p>
            <a:pPr>
              <a:buNone/>
            </a:pP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1442"/>
            <a:ext cx="12195175" cy="936104"/>
          </a:xfrm>
          <a:solidFill>
            <a:srgbClr val="2A398D"/>
          </a:solidFill>
        </p:spPr>
        <p:txBody>
          <a:bodyPr>
            <a:normAutofit fontScale="90000"/>
          </a:bodyPr>
          <a:lstStyle/>
          <a:p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>
                <a:solidFill>
                  <a:schemeClr val="bg1"/>
                </a:solidFill>
              </a:rPr>
              <a:t>Программа ICDP строится на 8 принципах хорошего </a:t>
            </a:r>
            <a:r>
              <a:rPr lang="ru-RU" sz="3100" dirty="0" err="1" smtClean="0">
                <a:solidFill>
                  <a:schemeClr val="bg1"/>
                </a:solidFill>
              </a:rPr>
              <a:t>взаимодействия</a:t>
            </a:r>
            <a:r>
              <a:rPr lang="ru-RU" sz="3100" dirty="0" smtClean="0">
                <a:solidFill>
                  <a:schemeClr val="bg1"/>
                </a:solidFill>
              </a:rPr>
              <a:t> </a:t>
            </a: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dirty="0" smtClean="0"/>
              <a:t>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759" y="1629594"/>
            <a:ext cx="10960436" cy="4752529"/>
          </a:xfrm>
        </p:spPr>
        <p:txBody>
          <a:bodyPr>
            <a:normAutofit fontScale="62500" lnSpcReduction="20000"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3200" dirty="0" smtClean="0">
                <a:solidFill>
                  <a:srgbClr val="2A398D"/>
                </a:solidFill>
              </a:rPr>
              <a:t>Показывайте свои положительные чувства ребенку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3200" dirty="0" smtClean="0">
                <a:solidFill>
                  <a:srgbClr val="2A398D"/>
                </a:solidFill>
              </a:rPr>
              <a:t>Приспосабливайтесь к ребенку и поддерживайте его инициативы                Эмоциональный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3200" dirty="0" smtClean="0">
                <a:solidFill>
                  <a:srgbClr val="2A398D"/>
                </a:solidFill>
              </a:rPr>
              <a:t>Говорите с ребенком об интересующих его вещах                                                            диалог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3200" dirty="0" smtClean="0">
                <a:solidFill>
                  <a:srgbClr val="2A398D"/>
                </a:solidFill>
              </a:rPr>
              <a:t>Хвалите ребенка и выражайте свое одобрение</a:t>
            </a:r>
          </a:p>
          <a:p>
            <a:pPr marL="342900" indent="-342900">
              <a:buFont typeface="+mj-lt"/>
              <a:buAutoNum type="arabicPeriod"/>
            </a:pPr>
            <a:endParaRPr lang="ru-RU" sz="3200" dirty="0" smtClean="0">
              <a:solidFill>
                <a:srgbClr val="0070C0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ru-RU" sz="3200" dirty="0" smtClean="0">
              <a:solidFill>
                <a:srgbClr val="0070C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3200" dirty="0" smtClean="0">
                <a:solidFill>
                  <a:srgbClr val="004865"/>
                </a:solidFill>
              </a:rPr>
              <a:t>Помогайте ребенку сосредоточивать своё внимание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3200" dirty="0" smtClean="0">
                <a:solidFill>
                  <a:srgbClr val="004865"/>
                </a:solidFill>
              </a:rPr>
              <a:t>Придавайте смысл восприятию ребенком окружающего мира                            Передача и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3200" dirty="0" smtClean="0">
                <a:solidFill>
                  <a:srgbClr val="004865"/>
                </a:solidFill>
              </a:rPr>
              <a:t>Углубляйте разъясняйте ребенку смысл происходящего вокруг                         обогащение</a:t>
            </a:r>
          </a:p>
          <a:p>
            <a:pPr marL="342900" indent="-342900">
              <a:buFont typeface="+mj-lt"/>
              <a:buAutoNum type="arabicPeriod"/>
            </a:pPr>
            <a:endParaRPr lang="ru-RU" sz="3200" dirty="0" smtClean="0">
              <a:solidFill>
                <a:srgbClr val="FF0000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ru-RU" sz="3200" dirty="0" smtClean="0">
              <a:solidFill>
                <a:srgbClr val="FF000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3200" dirty="0" smtClean="0">
                <a:solidFill>
                  <a:srgbClr val="FF0000"/>
                </a:solidFill>
              </a:rPr>
              <a:t>Помогайте ребёнку контролировать себя, позитивно устанавливая границы     Регулирующая</a:t>
            </a:r>
          </a:p>
          <a:p>
            <a:pPr marL="342900" indent="-342900">
              <a:buNone/>
            </a:pPr>
            <a:r>
              <a:rPr lang="ru-RU" sz="3200" dirty="0" smtClean="0">
                <a:solidFill>
                  <a:srgbClr val="FF0000"/>
                </a:solidFill>
              </a:rPr>
              <a:t>                                                                                                                                                          коммуникация                                                                                                                 </a:t>
            </a:r>
            <a:r>
              <a:rPr lang="ru-RU" dirty="0" smtClean="0">
                <a:solidFill>
                  <a:srgbClr val="FF0000"/>
                </a:solidFill>
              </a:rPr>
              <a:t>                                                                                                                                                                   </a:t>
            </a:r>
          </a:p>
          <a:p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702"/>
            <a:ext cx="12195175" cy="1143265"/>
          </a:xfrm>
          <a:solidFill>
            <a:srgbClr val="2A398D"/>
          </a:solidFill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Организация групповой работы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759" y="1629593"/>
            <a:ext cx="10975658" cy="4497991"/>
          </a:xfrm>
        </p:spPr>
        <p:txBody>
          <a:bodyPr>
            <a:normAutofit fontScale="92500" lnSpcReduction="20000"/>
          </a:bodyPr>
          <a:lstStyle/>
          <a:p>
            <a:r>
              <a:rPr lang="ru-RU" sz="2800" dirty="0" smtClean="0"/>
              <a:t>Группа родительской поддержки </a:t>
            </a:r>
          </a:p>
          <a:p>
            <a:pPr>
              <a:buNone/>
            </a:pPr>
            <a:endParaRPr lang="ru-RU" sz="2800" dirty="0" smtClean="0"/>
          </a:p>
          <a:p>
            <a:r>
              <a:rPr lang="ru-RU" sz="2800" dirty="0" smtClean="0"/>
              <a:t>Детская группа (дети приобретают безопасный опыт  разлуки с мамой, доверия другому взрослому, играя с другими детьми)</a:t>
            </a:r>
          </a:p>
          <a:p>
            <a:pPr>
              <a:buNone/>
            </a:pPr>
            <a:endParaRPr lang="ru-RU" sz="2800" dirty="0" smtClean="0"/>
          </a:p>
          <a:p>
            <a:r>
              <a:rPr lang="ru-RU" sz="2800" dirty="0" smtClean="0">
                <a:cs typeface="Times New Roman" pitchFamily="18" charset="0"/>
              </a:rPr>
              <a:t>совместная еда для детей, родителей и специалистов</a:t>
            </a:r>
          </a:p>
          <a:p>
            <a:endParaRPr lang="ru-RU" sz="2800" dirty="0" smtClean="0">
              <a:cs typeface="Times New Roman" pitchFamily="18" charset="0"/>
            </a:endParaRPr>
          </a:p>
          <a:p>
            <a:r>
              <a:rPr lang="ru-RU" sz="2800" dirty="0" smtClean="0">
                <a:cs typeface="Times New Roman" pitchFamily="18" charset="0"/>
              </a:rPr>
              <a:t>совместная деятельность, чтобы попробовать на практике новые навыки и строить репертуар из навыков</a:t>
            </a:r>
          </a:p>
          <a:p>
            <a:pPr>
              <a:buNone/>
            </a:pPr>
            <a:endParaRPr lang="ru-RU" sz="2800" dirty="0" smtClean="0">
              <a:cs typeface="Times New Roman" pitchFamily="18" charset="0"/>
            </a:endParaRPr>
          </a:p>
          <a:p>
            <a:r>
              <a:rPr lang="ru-RU" sz="2800" dirty="0" smtClean="0">
                <a:cs typeface="Times New Roman" pitchFamily="18" charset="0"/>
              </a:rPr>
              <a:t>"Домашняя работа", чтобы укрепить новые навыки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702"/>
            <a:ext cx="12195175" cy="1143265"/>
          </a:xfrm>
          <a:solidFill>
            <a:srgbClr val="2A398D"/>
          </a:solidFill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РЕЗУЛЬТАТЫ (2016 г. 14 семей, 16 детей)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smtClean="0"/>
              <a:t>До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609759" y="2421682"/>
            <a:ext cx="5388320" cy="3705902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по результатам проведения оценок </a:t>
            </a:r>
            <a:r>
              <a:rPr lang="en-US" dirty="0" smtClean="0"/>
              <a:t>KID</a:t>
            </a:r>
            <a:r>
              <a:rPr lang="ru-RU" dirty="0" smtClean="0"/>
              <a:t>/</a:t>
            </a:r>
            <a:r>
              <a:rPr lang="en-US" dirty="0" smtClean="0"/>
              <a:t>RCDI</a:t>
            </a:r>
            <a:r>
              <a:rPr lang="ru-RU" dirty="0" smtClean="0"/>
              <a:t> ,было обнаружено отставание в развитии у 13 детей</a:t>
            </a:r>
            <a:r>
              <a:rPr lang="en-US" dirty="0" smtClean="0"/>
              <a:t> (</a:t>
            </a:r>
            <a:r>
              <a:rPr lang="ru-RU" dirty="0" smtClean="0"/>
              <a:t>всего</a:t>
            </a:r>
            <a:r>
              <a:rPr lang="en-US" dirty="0" smtClean="0"/>
              <a:t> 16 </a:t>
            </a:r>
            <a:r>
              <a:rPr lang="ru-RU" dirty="0" smtClean="0"/>
              <a:t>детей</a:t>
            </a:r>
            <a:r>
              <a:rPr lang="en-US" dirty="0" smtClean="0"/>
              <a:t>)</a:t>
            </a:r>
            <a:r>
              <a:rPr lang="ru-RU" dirty="0" smtClean="0"/>
              <a:t>.</a:t>
            </a:r>
          </a:p>
          <a:p>
            <a:r>
              <a:rPr lang="ru-RU" dirty="0" smtClean="0"/>
              <a:t>По оценке скрининга социально-эмоционального развития </a:t>
            </a:r>
            <a:r>
              <a:rPr lang="en-US" dirty="0" smtClean="0"/>
              <a:t>ASQ</a:t>
            </a:r>
            <a:r>
              <a:rPr lang="ru-RU" dirty="0" smtClean="0"/>
              <a:t> критический балл обнаружен у 16 детей. </a:t>
            </a:r>
          </a:p>
          <a:p>
            <a:r>
              <a:rPr lang="ru-RU" dirty="0" smtClean="0"/>
              <a:t>По результатам оценки детско-родительского взаимодействия </a:t>
            </a:r>
            <a:r>
              <a:rPr lang="en-US" dirty="0" smtClean="0"/>
              <a:t>Piccolo</a:t>
            </a:r>
            <a:r>
              <a:rPr lang="ru-RU" dirty="0" smtClean="0"/>
              <a:t> трудности взаимодействия были выявлены у всех пар взрослый-ребенок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dirty="0" smtClean="0"/>
              <a:t>После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quarter" idx="4"/>
          </p:nvPr>
        </p:nvSpPr>
        <p:spPr>
          <a:xfrm>
            <a:off x="6194983" y="2349674"/>
            <a:ext cx="5390437" cy="3777910"/>
          </a:xfrm>
        </p:spPr>
        <p:txBody>
          <a:bodyPr>
            <a:normAutofit fontScale="62500" lnSpcReduction="20000"/>
          </a:bodyPr>
          <a:lstStyle/>
          <a:p>
            <a:r>
              <a:rPr lang="en-US" sz="3200" dirty="0" smtClean="0"/>
              <a:t>KID</a:t>
            </a:r>
            <a:r>
              <a:rPr lang="ru-RU" sz="3200" dirty="0" smtClean="0"/>
              <a:t>/</a:t>
            </a:r>
            <a:r>
              <a:rPr lang="en-US" sz="3200" dirty="0" smtClean="0"/>
              <a:t>RCDI</a:t>
            </a:r>
            <a:r>
              <a:rPr lang="ru-RU" sz="3200" dirty="0" smtClean="0"/>
              <a:t> </a:t>
            </a:r>
            <a:r>
              <a:rPr lang="en-US" sz="3200" dirty="0" smtClean="0"/>
              <a:t> - </a:t>
            </a:r>
            <a:r>
              <a:rPr lang="ru-RU" sz="3200" dirty="0" smtClean="0"/>
              <a:t>5 из 16 детей имеют норму развития</a:t>
            </a:r>
          </a:p>
          <a:p>
            <a:r>
              <a:rPr lang="ru-RU" sz="3200" i="1" dirty="0" smtClean="0"/>
              <a:t>По результатам анализа скрининга социально-эмоционального развития детей </a:t>
            </a:r>
            <a:r>
              <a:rPr lang="ru-RU" sz="3200" b="1" i="1" dirty="0" smtClean="0"/>
              <a:t>после</a:t>
            </a:r>
            <a:r>
              <a:rPr lang="ru-RU" sz="3200" i="1" dirty="0" smtClean="0"/>
              <a:t> вмешательства:</a:t>
            </a:r>
            <a:r>
              <a:rPr lang="ru-RU" sz="3200" dirty="0" smtClean="0"/>
              <a:t> 8 из 16 детей показали норму развития.</a:t>
            </a:r>
          </a:p>
          <a:p>
            <a:r>
              <a:rPr lang="ru-RU" sz="3200" i="1" dirty="0" smtClean="0"/>
              <a:t>По результатам анализа оценки детско-родительского взаимодействия </a:t>
            </a:r>
            <a:r>
              <a:rPr lang="en-US" sz="3200" i="1" dirty="0" smtClean="0"/>
              <a:t>Piccolo</a:t>
            </a:r>
            <a:r>
              <a:rPr lang="en-US" sz="3200" dirty="0" smtClean="0"/>
              <a:t> </a:t>
            </a:r>
            <a:r>
              <a:rPr lang="ru-RU" sz="3200" b="1" i="1" dirty="0" smtClean="0"/>
              <a:t>после</a:t>
            </a:r>
            <a:r>
              <a:rPr lang="ru-RU" sz="3200" i="1" dirty="0" smtClean="0"/>
              <a:t> вмешательства:</a:t>
            </a:r>
            <a:r>
              <a:rPr lang="ru-RU" sz="3200" dirty="0" smtClean="0"/>
              <a:t>   10 из 14 семей не имеют трудностей во взаимодействии, 4 семьи показали динамику и улучшение во взаимодействии, но трудности взаимодействия пока сохраняются.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702"/>
            <a:ext cx="12195175" cy="1143265"/>
          </a:xfrm>
          <a:solidFill>
            <a:srgbClr val="2A398D"/>
          </a:solidFill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Что родители получили от группы?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sz="4000" dirty="0" smtClean="0">
                <a:cs typeface="Times New Roman" pitchFamily="18" charset="0"/>
              </a:rPr>
              <a:t>«Смотреть на ситуацию глазами ребенка»</a:t>
            </a:r>
          </a:p>
          <a:p>
            <a:r>
              <a:rPr lang="ru-RU" sz="4000" dirty="0" smtClean="0">
                <a:cs typeface="Times New Roman" pitchFamily="18" charset="0"/>
              </a:rPr>
              <a:t>«Проводить с ребенком качественное время»</a:t>
            </a:r>
          </a:p>
          <a:p>
            <a:r>
              <a:rPr lang="ru-RU" sz="4000" dirty="0" smtClean="0">
                <a:cs typeface="Times New Roman" pitchFamily="18" charset="0"/>
              </a:rPr>
              <a:t>«Понимание потребностей ребенка, причин его поведения»</a:t>
            </a:r>
          </a:p>
          <a:p>
            <a:r>
              <a:rPr lang="ru-RU" sz="4000" dirty="0" smtClean="0">
                <a:cs typeface="Times New Roman" pitchFamily="18" charset="0"/>
              </a:rPr>
              <a:t>«Не падать духом»</a:t>
            </a:r>
          </a:p>
          <a:p>
            <a:r>
              <a:rPr lang="ru-RU" sz="4000" dirty="0" smtClean="0">
                <a:cs typeface="Times New Roman" pitchFamily="18" charset="0"/>
              </a:rPr>
              <a:t>«Любить ребенка»</a:t>
            </a:r>
          </a:p>
          <a:p>
            <a:r>
              <a:rPr lang="ru-RU" sz="4000" dirty="0" smtClean="0">
                <a:cs typeface="Times New Roman" pitchFamily="18" charset="0"/>
              </a:rPr>
              <a:t>«Я стала менее тревожной»</a:t>
            </a:r>
          </a:p>
          <a:p>
            <a:r>
              <a:rPr lang="ru-RU" sz="4000" dirty="0" smtClean="0">
                <a:cs typeface="Times New Roman" pitchFamily="18" charset="0"/>
              </a:rPr>
              <a:t>«Я меньше раздражаюсь и расстраиваюсь и чувствую себя увереннее»</a:t>
            </a:r>
          </a:p>
          <a:p>
            <a:r>
              <a:rPr lang="ru-RU" sz="4000" dirty="0" smtClean="0">
                <a:cs typeface="Times New Roman" pitchFamily="18" charset="0"/>
              </a:rPr>
              <a:t>«Чаще стала находить верный подход к ребенку»</a:t>
            </a:r>
          </a:p>
          <a:p>
            <a:r>
              <a:rPr lang="ru-RU" sz="4000" dirty="0" smtClean="0">
                <a:cs typeface="Times New Roman" pitchFamily="18" charset="0"/>
              </a:rPr>
              <a:t>«Появилось больше терпения и понимания»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702"/>
            <a:ext cx="12195175" cy="1282884"/>
          </a:xfrm>
          <a:solidFill>
            <a:srgbClr val="2A398D"/>
          </a:solidFill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Проект НОУ ДПО «СПб ИРАВ» </a:t>
            </a:r>
            <a:br>
              <a:rPr lang="ru-RU" sz="3200" dirty="0" smtClean="0">
                <a:solidFill>
                  <a:schemeClr val="bg1"/>
                </a:solidFill>
              </a:rPr>
            </a:br>
            <a:r>
              <a:rPr lang="ru-RU" sz="3200" dirty="0" smtClean="0">
                <a:solidFill>
                  <a:schemeClr val="bg1"/>
                </a:solidFill>
              </a:rPr>
              <a:t>«Родители и профессионалы вместе», 2016-2017 г.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759" y="1917626"/>
            <a:ext cx="10975658" cy="4209958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dirty="0" smtClean="0"/>
              <a:t>    </a:t>
            </a:r>
            <a:r>
              <a:rPr lang="ru-RU" sz="3200" dirty="0" smtClean="0"/>
              <a:t>Направлен на передачу технологии    </a:t>
            </a:r>
          </a:p>
          <a:p>
            <a:pPr>
              <a:buFont typeface="Arial" charset="0"/>
              <a:buNone/>
            </a:pPr>
            <a:r>
              <a:rPr lang="ru-RU" sz="3200" dirty="0" smtClean="0"/>
              <a:t>     сопровождения приемных семей, </a:t>
            </a:r>
          </a:p>
          <a:p>
            <a:pPr>
              <a:buFont typeface="Arial" charset="0"/>
              <a:buNone/>
            </a:pPr>
            <a:r>
              <a:rPr lang="ru-RU" sz="3200" dirty="0" smtClean="0"/>
              <a:t>     воспитывающих детей раннего и дошкольного </a:t>
            </a:r>
          </a:p>
          <a:p>
            <a:pPr>
              <a:buFont typeface="Arial" charset="0"/>
              <a:buNone/>
            </a:pPr>
            <a:r>
              <a:rPr lang="ru-RU" sz="3200" dirty="0" smtClean="0"/>
              <a:t>     возраста с ОВЗ, специалистам Служб ранней помощи Воронежа и Перми</a:t>
            </a:r>
          </a:p>
          <a:p>
            <a:pPr>
              <a:buFont typeface="Arial" charset="0"/>
              <a:buNone/>
            </a:pPr>
            <a:r>
              <a:rPr lang="ru-RU" sz="2400" dirty="0" smtClean="0"/>
              <a:t>      (</a:t>
            </a:r>
            <a:r>
              <a:rPr lang="ru-RU" sz="2400" i="1" dirty="0" smtClean="0"/>
              <a:t>Проект реализуются при поддержке Фонда «КАФ» и Благотворительного фонда ООО «</a:t>
            </a:r>
            <a:r>
              <a:rPr lang="ru-RU" sz="2400" i="1" dirty="0" err="1" smtClean="0"/>
              <a:t>Амвэй</a:t>
            </a:r>
            <a:r>
              <a:rPr lang="ru-RU" sz="2400" i="1" dirty="0" smtClean="0"/>
              <a:t>»)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89" y="2481"/>
            <a:ext cx="12192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</p:pic>
      <p:sp>
        <p:nvSpPr>
          <p:cNvPr id="7" name="ZoneTexte 6"/>
          <p:cNvSpPr txBox="1"/>
          <p:nvPr/>
        </p:nvSpPr>
        <p:spPr>
          <a:xfrm>
            <a:off x="1885121" y="5053126"/>
            <a:ext cx="8424936" cy="1446530"/>
          </a:xfrm>
          <a:prstGeom prst="rect">
            <a:avLst/>
          </a:prstGeom>
          <a:noFill/>
        </p:spPr>
        <p:txBody>
          <a:bodyPr wrap="square" lIns="91418" tIns="45710" rIns="91418" bIns="45710" rtlCol="0">
            <a:spAutoFit/>
          </a:bodyPr>
          <a:lstStyle/>
          <a:p>
            <a:pPr algn="ctr"/>
            <a:r>
              <a:rPr lang="ru-RU" sz="8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СПАСИБО!</a:t>
            </a:r>
            <a:endParaRPr lang="fr-FR" sz="8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7274" y="182382"/>
            <a:ext cx="2952000" cy="655125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9274323" y="182383"/>
            <a:ext cx="2736304" cy="323145"/>
          </a:xfrm>
          <a:prstGeom prst="rect">
            <a:avLst/>
          </a:prstGeom>
          <a:noFill/>
          <a:ln>
            <a:noFill/>
          </a:ln>
        </p:spPr>
        <p:txBody>
          <a:bodyPr wrap="square" lIns="91418" tIns="45710" rIns="91418" bIns="45710" rtlCol="0">
            <a:spAutoFit/>
          </a:bodyPr>
          <a:lstStyle/>
          <a:p>
            <a:pPr algn="r"/>
            <a:r>
              <a:rPr lang="fr-BE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www.eii.ru</a:t>
            </a:r>
          </a:p>
        </p:txBody>
      </p:sp>
    </p:spTree>
    <p:extLst>
      <p:ext uri="{BB962C8B-B14F-4D97-AF65-F5344CB8AC3E}">
        <p14:creationId xmlns:p14="http://schemas.microsoft.com/office/powerpoint/2010/main" xmlns="" val="4247320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0" y="0"/>
            <a:ext cx="12195175" cy="6859588"/>
          </a:xfrm>
          <a:prstGeom prst="rect">
            <a:avLst/>
          </a:prstGeom>
          <a:solidFill>
            <a:srgbClr val="2A398D"/>
          </a:solidFill>
          <a:ln w="25400" algn="ctr">
            <a:noFill/>
            <a:round/>
            <a:headEnd/>
            <a:tailEnd/>
          </a:ln>
        </p:spPr>
        <p:txBody>
          <a:bodyPr lIns="64275" tIns="32138" rIns="64275" bIns="32138"/>
          <a:lstStyle/>
          <a:p>
            <a:endParaRPr lang="ro-RO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76613" y="2090476"/>
            <a:ext cx="2441950" cy="3412927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1129036" y="6187585"/>
            <a:ext cx="9937104" cy="323145"/>
          </a:xfrm>
          <a:prstGeom prst="rect">
            <a:avLst/>
          </a:prstGeom>
          <a:noFill/>
        </p:spPr>
        <p:txBody>
          <a:bodyPr wrap="square" lIns="91418" tIns="45710" rIns="91418" bIns="45710" rtlCol="0">
            <a:spAutoFit/>
          </a:bodyPr>
          <a:lstStyle/>
          <a:p>
            <a:pPr algn="ctr"/>
            <a:r>
              <a:rPr lang="fr-BE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www.eii.ru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1129036" y="205963"/>
            <a:ext cx="9937104" cy="1200308"/>
          </a:xfrm>
          <a:prstGeom prst="rect">
            <a:avLst/>
          </a:prstGeom>
          <a:noFill/>
          <a:ln>
            <a:noFill/>
          </a:ln>
        </p:spPr>
        <p:txBody>
          <a:bodyPr wrap="square" lIns="91418" tIns="45710" rIns="91418" bIns="45710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Санкт-Петербургский</a:t>
            </a:r>
            <a:endParaRPr lang="fr-BE" sz="36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Институт </a:t>
            </a:r>
            <a:r>
              <a:rPr lang="ru-R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Раннего Вмешательства</a:t>
            </a:r>
            <a:endParaRPr lang="fr-BE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9739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0" y="189434"/>
            <a:ext cx="12213574" cy="981522"/>
          </a:xfrm>
          <a:prstGeom prst="rect">
            <a:avLst/>
          </a:prstGeom>
          <a:solidFill>
            <a:srgbClr val="2A398D"/>
          </a:solidFill>
          <a:ln w="25400" algn="ctr">
            <a:noFill/>
            <a:round/>
            <a:headEnd/>
            <a:tailEnd/>
          </a:ln>
        </p:spPr>
        <p:txBody>
          <a:bodyPr lIns="64275" tIns="32138" rIns="64275" bIns="32138"/>
          <a:lstStyle/>
          <a:p>
            <a:endParaRPr lang="ro-RO">
              <a:solidFill>
                <a:srgbClr val="7A9C8A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336947" y="136819"/>
            <a:ext cx="10585176" cy="954087"/>
          </a:xfrm>
          <a:prstGeom prst="rect">
            <a:avLst/>
          </a:prstGeom>
          <a:noFill/>
        </p:spPr>
        <p:txBody>
          <a:bodyPr wrap="square" lIns="91418" tIns="45710" rIns="91418" bIns="45710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Подготовительный этап:</a:t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ru-RU" sz="2800" dirty="0" smtClean="0">
                <a:solidFill>
                  <a:schemeClr val="bg1"/>
                </a:solidFill>
              </a:rPr>
              <a:t>Изучение потребностей приемных родителей в сопровождении </a:t>
            </a:r>
            <a:endParaRPr lang="fr-FR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9121923" y="6310115"/>
            <a:ext cx="2736304" cy="323145"/>
          </a:xfrm>
          <a:prstGeom prst="rect">
            <a:avLst/>
          </a:prstGeom>
          <a:noFill/>
          <a:ln>
            <a:noFill/>
          </a:ln>
        </p:spPr>
        <p:txBody>
          <a:bodyPr wrap="square" lIns="91418" tIns="45710" rIns="91418" bIns="45710" rtlCol="0">
            <a:spAutoFit/>
          </a:bodyPr>
          <a:lstStyle/>
          <a:p>
            <a:pPr algn="r"/>
            <a:r>
              <a:rPr lang="fr-BE" sz="1500" b="1" dirty="0">
                <a:solidFill>
                  <a:srgbClr val="2A39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www.eii.ru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6952" y="5993468"/>
            <a:ext cx="2952329" cy="65519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52971" y="1269554"/>
            <a:ext cx="1000911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000" dirty="0" smtClean="0"/>
              <a:t>  </a:t>
            </a:r>
            <a:r>
              <a:rPr lang="ru-RU" sz="2200" dirty="0" smtClean="0"/>
              <a:t>Опыт оказания междисциплинарной командой ИРАВ ранней помощи приемным семьям с детьми раннего возраста с ОВЗ  (по обращению семей и организаций)</a:t>
            </a:r>
          </a:p>
          <a:p>
            <a:endParaRPr lang="ru-RU" sz="2200" dirty="0" smtClean="0"/>
          </a:p>
          <a:p>
            <a:pPr>
              <a:buFont typeface="Arial" pitchFamily="34" charset="0"/>
              <a:buChar char="•"/>
            </a:pPr>
            <a:r>
              <a:rPr lang="ru-RU" sz="2200" dirty="0" smtClean="0"/>
              <a:t>  Изучение командой ИРАВ данных психологических исследований, социологических опросов об эффективности помощи и поддержки приемных семей</a:t>
            </a:r>
          </a:p>
          <a:p>
            <a:pPr>
              <a:buFont typeface="Arial" pitchFamily="34" charset="0"/>
              <a:buChar char="•"/>
            </a:pPr>
            <a:endParaRPr lang="ru-RU" sz="2200" dirty="0" smtClean="0"/>
          </a:p>
          <a:p>
            <a:pPr>
              <a:buFont typeface="Arial" pitchFamily="34" charset="0"/>
              <a:buChar char="•"/>
            </a:pPr>
            <a:r>
              <a:rPr lang="ru-RU" sz="2200" dirty="0" smtClean="0"/>
              <a:t>  Обучение команды групповым формам поддержки родителей  («Направляемый диалог» , Норвегия, «Зрелое </a:t>
            </a:r>
            <a:r>
              <a:rPr lang="ru-RU" sz="2200" dirty="0" err="1" smtClean="0"/>
              <a:t>родительство</a:t>
            </a:r>
            <a:r>
              <a:rPr lang="ru-RU" sz="2200" dirty="0" smtClean="0"/>
              <a:t>», Великобритания)</a:t>
            </a:r>
          </a:p>
          <a:p>
            <a:endParaRPr lang="ru-RU" sz="2200" dirty="0" smtClean="0"/>
          </a:p>
          <a:p>
            <a:pPr>
              <a:buFont typeface="Arial" pitchFamily="34" charset="0"/>
              <a:buChar char="•"/>
            </a:pPr>
            <a:r>
              <a:rPr lang="ru-RU" sz="2200" dirty="0" smtClean="0"/>
              <a:t>  4-летний опыт сопровождения приемных семей с детьми раннего и дошкольного возраста с ОВЗ и без нарушений в развитии в виде комплексной программы в проектном режиме</a:t>
            </a:r>
          </a:p>
        </p:txBody>
      </p:sp>
    </p:spTree>
    <p:extLst>
      <p:ext uri="{BB962C8B-B14F-4D97-AF65-F5344CB8AC3E}">
        <p14:creationId xmlns:p14="http://schemas.microsoft.com/office/powerpoint/2010/main" xmlns="" val="2644382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702"/>
            <a:ext cx="12195175" cy="1143265"/>
          </a:xfrm>
          <a:solidFill>
            <a:srgbClr val="2A398D"/>
          </a:solidFill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Услуги социальных служб, </a:t>
            </a:r>
            <a:br>
              <a:rPr lang="ru-RU" sz="3200" dirty="0" smtClean="0">
                <a:solidFill>
                  <a:schemeClr val="bg1"/>
                </a:solidFill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которые особенно ценят родители: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081363" y="1413570"/>
            <a:ext cx="7704856" cy="5184576"/>
          </a:xfrm>
        </p:spPr>
        <p:txBody>
          <a:bodyPr>
            <a:normAutofit/>
          </a:bodyPr>
          <a:lstStyle/>
          <a:p>
            <a:pPr marL="450850" indent="-450850">
              <a:buClr>
                <a:srgbClr val="1D4337"/>
              </a:buClr>
              <a:buSzPct val="100000"/>
              <a:tabLst>
                <a:tab pos="908050" algn="l"/>
              </a:tabLst>
              <a:defRPr/>
            </a:pPr>
            <a:r>
              <a:rPr lang="ru-RU" sz="3000" dirty="0" smtClean="0">
                <a:cs typeface="Times New Roman" panose="02020603050405020304" pitchFamily="18" charset="0"/>
              </a:rPr>
              <a:t>открытая, честная, своевременная и информативная коммуникация;</a:t>
            </a:r>
          </a:p>
          <a:p>
            <a:pPr marL="450850" indent="-450850">
              <a:buClr>
                <a:srgbClr val="1D4337"/>
              </a:buClr>
              <a:buSzPct val="100000"/>
              <a:tabLst>
                <a:tab pos="908050" algn="l"/>
              </a:tabLst>
              <a:defRPr/>
            </a:pPr>
            <a:r>
              <a:rPr lang="ru-RU" sz="3000" dirty="0" smtClean="0">
                <a:cs typeface="Times New Roman" panose="02020603050405020304" pitchFamily="18" charset="0"/>
              </a:rPr>
              <a:t>время, проведенное с кем-то, кто слушает, дает обратную связь, информацию, утешение и совет и надежен;</a:t>
            </a:r>
          </a:p>
          <a:p>
            <a:pPr marL="450850" indent="-450850">
              <a:buClr>
                <a:srgbClr val="1D4337"/>
              </a:buClr>
              <a:buSzPct val="100000"/>
              <a:tabLst>
                <a:tab pos="908050" algn="l"/>
              </a:tabLst>
              <a:defRPr/>
            </a:pPr>
            <a:r>
              <a:rPr lang="ru-RU" sz="3000" dirty="0" smtClean="0">
                <a:cs typeface="Times New Roman" panose="02020603050405020304" pitchFamily="18" charset="0"/>
              </a:rPr>
              <a:t>услуги, которые практичны, доступны, сформированы в соответствии с конкретными нуждами семьи;</a:t>
            </a:r>
          </a:p>
          <a:p>
            <a:pPr marL="450850" indent="-450850">
              <a:buClr>
                <a:srgbClr val="1D4337"/>
              </a:buClr>
              <a:buSzPct val="100000"/>
              <a:tabLst>
                <a:tab pos="908050" algn="l"/>
              </a:tabLst>
              <a:defRPr/>
            </a:pPr>
            <a:r>
              <a:rPr lang="ru-RU" sz="3000" dirty="0" smtClean="0">
                <a:cs typeface="Times New Roman" panose="02020603050405020304" pitchFamily="18" charset="0"/>
              </a:rPr>
              <a:t>подход, который подкрепляет, а не разрушает их родительские способности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52971" y="1485578"/>
            <a:ext cx="3096344" cy="2326442"/>
          </a:xfrm>
        </p:spPr>
      </p:pic>
      <p:pic>
        <p:nvPicPr>
          <p:cNvPr id="7" name="Picture 3" descr="Y:\CAF\фото Чуткая мама_2013\Pictures_2\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2971" y="4005858"/>
            <a:ext cx="3095625" cy="236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" y="261442"/>
            <a:ext cx="12195175" cy="778827"/>
          </a:xfrm>
          <a:solidFill>
            <a:srgbClr val="2A398D"/>
          </a:solidFill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Было доказано, что: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64939" y="981522"/>
            <a:ext cx="8280919" cy="5328592"/>
          </a:xfrm>
        </p:spPr>
        <p:txBody>
          <a:bodyPr>
            <a:noAutofit/>
          </a:bodyPr>
          <a:lstStyle/>
          <a:p>
            <a:pPr algn="just">
              <a:buClr>
                <a:srgbClr val="1D4337"/>
              </a:buClr>
            </a:pPr>
            <a:r>
              <a:rPr lang="ru-RU" sz="2400" dirty="0" smtClean="0">
                <a:cs typeface="Times New Roman" pitchFamily="18" charset="0"/>
              </a:rPr>
              <a:t>Буклеты о </a:t>
            </a:r>
            <a:r>
              <a:rPr lang="ru-RU" sz="2400" dirty="0" err="1" smtClean="0">
                <a:cs typeface="Times New Roman" pitchFamily="18" charset="0"/>
              </a:rPr>
              <a:t>родительстве</a:t>
            </a:r>
            <a:r>
              <a:rPr lang="ru-RU" sz="2400" dirty="0" smtClean="0">
                <a:cs typeface="Times New Roman" pitchFamily="18" charset="0"/>
              </a:rPr>
              <a:t> –  не дают никакого эффекта</a:t>
            </a:r>
            <a:endParaRPr lang="en-US" sz="2400" dirty="0" smtClean="0">
              <a:cs typeface="Times New Roman" pitchFamily="18" charset="0"/>
            </a:endParaRPr>
          </a:p>
          <a:p>
            <a:pPr>
              <a:buClr>
                <a:srgbClr val="1D4337"/>
              </a:buClr>
            </a:pPr>
            <a:r>
              <a:rPr lang="ru-RU" sz="2400" dirty="0" smtClean="0">
                <a:cs typeface="Times New Roman" pitchFamily="18" charset="0"/>
              </a:rPr>
              <a:t>Демонстрация хороших примеров </a:t>
            </a:r>
            <a:r>
              <a:rPr lang="ru-RU" sz="2400" dirty="0" err="1" smtClean="0">
                <a:cs typeface="Times New Roman" pitchFamily="18" charset="0"/>
              </a:rPr>
              <a:t>родительства</a:t>
            </a:r>
            <a:r>
              <a:rPr lang="ru-RU" sz="2400" dirty="0" smtClean="0">
                <a:cs typeface="Times New Roman" pitchFamily="18" charset="0"/>
              </a:rPr>
              <a:t> приводит к отрицательному эффекту. Большинство матерей видит в этом элемент контроля</a:t>
            </a:r>
            <a:endParaRPr lang="en-US" sz="2400" dirty="0" smtClean="0">
              <a:cs typeface="Times New Roman" pitchFamily="18" charset="0"/>
            </a:endParaRPr>
          </a:p>
          <a:p>
            <a:pPr>
              <a:buClr>
                <a:srgbClr val="1D4337"/>
              </a:buClr>
            </a:pPr>
            <a:r>
              <a:rPr lang="ru-RU" sz="2400" dirty="0" smtClean="0">
                <a:cs typeface="Times New Roman" pitchFamily="18" charset="0"/>
              </a:rPr>
              <a:t>Использование ролевых игр с матерями приводит к улучшению взаимодействия</a:t>
            </a:r>
            <a:endParaRPr lang="en-US" sz="2400" dirty="0" smtClean="0">
              <a:cs typeface="Times New Roman" pitchFamily="18" charset="0"/>
            </a:endParaRPr>
          </a:p>
          <a:p>
            <a:pPr>
              <a:buClr>
                <a:srgbClr val="1D4337"/>
              </a:buClr>
            </a:pPr>
            <a:r>
              <a:rPr lang="ru-RU" sz="2400" dirty="0" smtClean="0">
                <a:cs typeface="Times New Roman" pitchFamily="18" charset="0"/>
              </a:rPr>
              <a:t>Просмотр матерями видеозаписей их взаимодействия с ребенком и возможность для матери самостоятельно оценивать его по специальным шкалам, приводит к улучшению рефлексии, и ведет к улучшению взаимодействия</a:t>
            </a:r>
            <a:endParaRPr lang="en-US" sz="2400" dirty="0" smtClean="0">
              <a:cs typeface="Times New Roman" pitchFamily="18" charset="0"/>
            </a:endParaRPr>
          </a:p>
          <a:p>
            <a:pPr>
              <a:buClr>
                <a:srgbClr val="1D4337"/>
              </a:buClr>
            </a:pPr>
            <a:r>
              <a:rPr lang="ru-RU" sz="2400" dirty="0" smtClean="0">
                <a:cs typeface="Times New Roman" pitchFamily="18" charset="0"/>
              </a:rPr>
              <a:t>К наилучшим результатам приводит помощь матери в регистрации ее чувств и ответов ребенка, когда это делается в безопасном окружении </a:t>
            </a:r>
            <a:r>
              <a:rPr lang="ru-RU" sz="2400" b="1" i="1" dirty="0" smtClean="0">
                <a:cs typeface="Times New Roman" pitchFamily="18" charset="0"/>
              </a:rPr>
              <a:t>       </a:t>
            </a:r>
            <a:r>
              <a:rPr lang="ru-RU" sz="2400" b="1" i="1" dirty="0" err="1" smtClean="0">
                <a:cs typeface="Times New Roman" pitchFamily="18" charset="0"/>
              </a:rPr>
              <a:t>Бенгт</a:t>
            </a:r>
            <a:r>
              <a:rPr lang="ru-RU" sz="2400" b="1" i="1" dirty="0" smtClean="0">
                <a:cs typeface="Times New Roman" pitchFamily="18" charset="0"/>
              </a:rPr>
              <a:t> </a:t>
            </a:r>
            <a:r>
              <a:rPr lang="ru-RU" sz="2400" b="1" i="1" dirty="0" err="1" smtClean="0">
                <a:cs typeface="Times New Roman" pitchFamily="18" charset="0"/>
              </a:rPr>
              <a:t>Борьесон</a:t>
            </a:r>
            <a:r>
              <a:rPr lang="ru-RU" sz="2400" b="1" i="1" dirty="0" smtClean="0">
                <a:cs typeface="Times New Roman" pitchFamily="18" charset="0"/>
              </a:rPr>
              <a:t>			</a:t>
            </a:r>
            <a:endParaRPr lang="ru-RU" sz="24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761883" y="1629594"/>
            <a:ext cx="3145260" cy="4499574"/>
          </a:xfrm>
        </p:spPr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702"/>
            <a:ext cx="12234041" cy="1143265"/>
          </a:xfrm>
          <a:solidFill>
            <a:srgbClr val="2A398D"/>
          </a:solidFill>
        </p:spPr>
        <p:txBody>
          <a:bodyPr>
            <a:normAutofit/>
          </a:bodyPr>
          <a:lstStyle/>
          <a:p>
            <a:r>
              <a:rPr lang="ru-RU" sz="3200" dirty="0" smtClean="0"/>
              <a:t>              </a:t>
            </a:r>
            <a:r>
              <a:rPr lang="ru-RU" sz="3200" dirty="0" smtClean="0">
                <a:solidFill>
                  <a:schemeClr val="bg1"/>
                </a:solidFill>
              </a:rPr>
              <a:t>Цель </a:t>
            </a:r>
            <a:r>
              <a:rPr lang="ru-RU" sz="3200" dirty="0" smtClean="0">
                <a:solidFill>
                  <a:schemeClr val="bg1"/>
                </a:solidFill>
              </a:rPr>
              <a:t>программы сопровождения:</a:t>
            </a: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7" name="Picture 9" descr="Y:\CAF\фото Чуткая мама_2013\Pictures_3\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6947" y="621482"/>
            <a:ext cx="2381596" cy="207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696987" y="1917626"/>
            <a:ext cx="9361040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charset="0"/>
              <a:buNone/>
            </a:pPr>
            <a:r>
              <a:rPr lang="ru-RU" sz="2800" dirty="0" smtClean="0"/>
              <a:t>                            Способствовать </a:t>
            </a:r>
            <a:r>
              <a:rPr lang="ru-RU" sz="2800" i="1" dirty="0" smtClean="0"/>
              <a:t>профилактике </a:t>
            </a:r>
          </a:p>
          <a:p>
            <a:pPr>
              <a:buFont typeface="Arial" charset="0"/>
              <a:buNone/>
            </a:pPr>
            <a:r>
              <a:rPr lang="ru-RU" sz="2800" i="1" dirty="0" smtClean="0"/>
              <a:t>                            вторичного сиротства</a:t>
            </a:r>
          </a:p>
          <a:p>
            <a:pPr>
              <a:buFont typeface="Arial" charset="0"/>
              <a:buNone/>
            </a:pPr>
            <a:r>
              <a:rPr lang="ru-RU" sz="2800" i="1" dirty="0" smtClean="0"/>
              <a:t> и гармонизации детско-родительских отношений </a:t>
            </a:r>
          </a:p>
          <a:p>
            <a:pPr>
              <a:buFont typeface="Arial" charset="0"/>
              <a:buNone/>
            </a:pPr>
            <a:r>
              <a:rPr lang="ru-RU" sz="2800" dirty="0" smtClean="0"/>
              <a:t>на основе осуществления длительной программы сопровождения междисциплинарной командой специалистов и обучения приемных родителей методам и способам взаимодействия, игры и ухода за ребенком с учетом особенностей развития ребенка</a:t>
            </a:r>
          </a:p>
          <a:p>
            <a:pPr>
              <a:buFont typeface="Arial" charset="0"/>
              <a:buNone/>
            </a:pPr>
            <a:endParaRPr lang="ru-RU" sz="2000" dirty="0" smtClean="0"/>
          </a:p>
          <a:p>
            <a:pPr>
              <a:buFont typeface="Arial" charset="0"/>
              <a:buNone/>
            </a:pPr>
            <a:endParaRPr lang="ru-RU" sz="2000" dirty="0" smtClean="0"/>
          </a:p>
          <a:p>
            <a:pPr>
              <a:buFont typeface="Arial" charset="0"/>
              <a:buNone/>
            </a:pPr>
            <a:endParaRPr lang="ru-RU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703"/>
            <a:ext cx="12195175" cy="850836"/>
          </a:xfrm>
          <a:solidFill>
            <a:srgbClr val="2A398D"/>
          </a:solidFill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Задачи программы сопровождения: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52971" y="1341562"/>
            <a:ext cx="8208912" cy="4896544"/>
          </a:xfrm>
        </p:spPr>
        <p:txBody>
          <a:bodyPr>
            <a:normAutofit fontScale="92500" lnSpcReduction="10000"/>
          </a:bodyPr>
          <a:lstStyle/>
          <a:p>
            <a:r>
              <a:rPr lang="ru-RU" sz="2600" dirty="0" smtClean="0"/>
              <a:t>способствовать улучшению развития детей в когнитивном, речевом, двигательном развитии, улучшению функционирования детей в повседневной жизни в домашней среде;</a:t>
            </a:r>
          </a:p>
          <a:p>
            <a:r>
              <a:rPr lang="ru-RU" sz="2600" dirty="0" smtClean="0"/>
              <a:t>организовать помощь родителям для уменьшения трудностей их ребенка, обучить родителей позитивным способам справляться с родительскими функциями;</a:t>
            </a:r>
          </a:p>
          <a:p>
            <a:r>
              <a:rPr lang="ru-RU" sz="2600" dirty="0" smtClean="0"/>
              <a:t>улучшить социально-эмоциональное развитие детей;</a:t>
            </a:r>
          </a:p>
          <a:p>
            <a:r>
              <a:rPr lang="ru-RU" sz="2600" dirty="0" smtClean="0"/>
              <a:t>оказать психологическую помощь родителям, облегчить их эмоциональное состояние;</a:t>
            </a:r>
          </a:p>
          <a:p>
            <a:r>
              <a:rPr lang="ru-RU" sz="2600" dirty="0" smtClean="0"/>
              <a:t>предоставить семьям экстренную профессиональную помощь специалистов в преодолении кризисных ситуаций.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702"/>
            <a:ext cx="12195175" cy="1143265"/>
          </a:xfrm>
          <a:solidFill>
            <a:srgbClr val="2A398D"/>
          </a:solidFill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Комплексный подход к сопровождению приемных семей с детьми раннего и дошкольного возраста с ОВЗ 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609759" y="2709714"/>
            <a:ext cx="5388320" cy="341787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dirty="0" smtClean="0"/>
              <a:t>     сопровождение семьи в индивидуальной форме по технологии «раннее вмешательство» </a:t>
            </a:r>
          </a:p>
          <a:p>
            <a:pPr>
              <a:buFont typeface="Arial" charset="0"/>
              <a:buNone/>
            </a:pPr>
            <a:r>
              <a:rPr lang="ru-RU" dirty="0" smtClean="0"/>
              <a:t>    </a:t>
            </a:r>
          </a:p>
          <a:p>
            <a:pPr>
              <a:buFont typeface="Arial" charset="0"/>
              <a:buNone/>
            </a:pPr>
            <a:r>
              <a:rPr lang="ru-RU" sz="2800" i="1" dirty="0" smtClean="0"/>
              <a:t>      (1 раз в неделю по 1 часу)</a:t>
            </a:r>
          </a:p>
          <a:p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buFont typeface="Arial" charset="0"/>
              <a:buNone/>
              <a:defRPr/>
            </a:pPr>
            <a:r>
              <a:rPr lang="ru-RU" dirty="0" smtClean="0"/>
              <a:t>     </a:t>
            </a:r>
          </a:p>
          <a:p>
            <a:pPr>
              <a:buFont typeface="Arial" charset="0"/>
              <a:buNone/>
              <a:defRPr/>
            </a:pPr>
            <a:r>
              <a:rPr lang="ru-RU" dirty="0" smtClean="0"/>
              <a:t>     групповая форма на основе родительско-детских групп по программе ICDP «Направляемый диалог» </a:t>
            </a:r>
          </a:p>
          <a:p>
            <a:pPr>
              <a:buFont typeface="Arial" charset="0"/>
              <a:buNone/>
              <a:defRPr/>
            </a:pPr>
            <a:r>
              <a:rPr lang="ru-RU" sz="2800" i="1" dirty="0" smtClean="0"/>
              <a:t>     </a:t>
            </a:r>
          </a:p>
          <a:p>
            <a:pPr>
              <a:buFont typeface="Arial" charset="0"/>
              <a:buNone/>
              <a:defRPr/>
            </a:pPr>
            <a:r>
              <a:rPr lang="ru-RU" sz="2800" i="1" dirty="0" smtClean="0"/>
              <a:t>       (1 раз в неделю по 2,5 </a:t>
            </a:r>
            <a:r>
              <a:rPr lang="ru-RU" sz="2800" i="1" dirty="0" smtClean="0"/>
              <a:t>часа </a:t>
            </a:r>
          </a:p>
          <a:p>
            <a:pPr>
              <a:buFont typeface="Arial" charset="0"/>
              <a:buNone/>
              <a:defRPr/>
            </a:pPr>
            <a:r>
              <a:rPr lang="ru-RU" sz="2800" i="1" dirty="0" smtClean="0"/>
              <a:t> </a:t>
            </a:r>
            <a:r>
              <a:rPr lang="ru-RU" sz="2800" i="1" dirty="0" smtClean="0"/>
              <a:t>        </a:t>
            </a:r>
            <a:r>
              <a:rPr lang="ru-RU" sz="2800" i="1" dirty="0" smtClean="0"/>
              <a:t>12 недель)</a:t>
            </a:r>
            <a:endParaRPr lang="ru-RU" sz="2800" i="1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0" y="274702"/>
            <a:ext cx="12195175" cy="1143265"/>
          </a:xfrm>
          <a:solidFill>
            <a:srgbClr val="2A398D"/>
          </a:solidFill>
        </p:spPr>
        <p:txBody>
          <a:bodyPr>
            <a:noAutofit/>
          </a:bodyPr>
          <a:lstStyle/>
          <a:p>
            <a:r>
              <a:rPr lang="ru-RU" altLang="ru-RU" sz="3600" dirty="0" smtClean="0">
                <a:solidFill>
                  <a:schemeClr val="bg1"/>
                </a:solidFill>
              </a:rPr>
              <a:t>Сопровождение семьи по технологии </a:t>
            </a:r>
            <a:br>
              <a:rPr lang="ru-RU" altLang="ru-RU" sz="3600" dirty="0" smtClean="0">
                <a:solidFill>
                  <a:schemeClr val="bg1"/>
                </a:solidFill>
              </a:rPr>
            </a:br>
            <a:r>
              <a:rPr lang="ru-RU" altLang="ru-RU" sz="3600" dirty="0" smtClean="0">
                <a:solidFill>
                  <a:schemeClr val="bg1"/>
                </a:solidFill>
              </a:rPr>
              <a:t>«раннее вмешательство»</a:t>
            </a:r>
            <a:endParaRPr lang="ru-RU" sz="3600" dirty="0">
              <a:solidFill>
                <a:schemeClr val="bg1"/>
              </a:solidFill>
            </a:endParaRPr>
          </a:p>
        </p:txBody>
      </p:sp>
      <p:graphicFrame>
        <p:nvGraphicFramePr>
          <p:cNvPr id="8" name="Объект 7"/>
          <p:cNvGraphicFramePr>
            <a:graphicFrameLocks/>
          </p:cNvGraphicFramePr>
          <p:nvPr/>
        </p:nvGraphicFramePr>
        <p:xfrm>
          <a:off x="336946" y="1700807"/>
          <a:ext cx="8520037" cy="43924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1442"/>
            <a:ext cx="12195175" cy="1143265"/>
          </a:xfrm>
          <a:solidFill>
            <a:srgbClr val="2A398D"/>
          </a:solidFill>
        </p:spPr>
        <p:txBody>
          <a:bodyPr>
            <a:normAutofit/>
          </a:bodyPr>
          <a:lstStyle/>
          <a:p>
            <a:pPr algn="r"/>
            <a:r>
              <a:rPr lang="ru-RU" sz="2800" dirty="0" smtClean="0">
                <a:solidFill>
                  <a:schemeClr val="bg1"/>
                </a:solidFill>
              </a:rPr>
              <a:t>Индивидуальная программа помощи ребенку </a:t>
            </a:r>
            <a:endParaRPr lang="ru-RU" sz="2800" dirty="0">
              <a:solidFill>
                <a:schemeClr val="bg1"/>
              </a:solidFill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552971" y="981522"/>
            <a:ext cx="6048673" cy="5400600"/>
            <a:chOff x="552971" y="981522"/>
            <a:chExt cx="6048673" cy="5400600"/>
          </a:xfrm>
        </p:grpSpPr>
        <p:sp>
          <p:nvSpPr>
            <p:cNvPr id="5" name="Полилиния 4"/>
            <p:cNvSpPr/>
            <p:nvPr/>
          </p:nvSpPr>
          <p:spPr>
            <a:xfrm>
              <a:off x="2209155" y="2349674"/>
              <a:ext cx="3084284" cy="3012276"/>
            </a:xfrm>
            <a:custGeom>
              <a:avLst/>
              <a:gdLst>
                <a:gd name="connsiteX0" fmla="*/ 0 w 2940268"/>
                <a:gd name="connsiteY0" fmla="*/ 1470134 h 2940268"/>
                <a:gd name="connsiteX1" fmla="*/ 430594 w 2940268"/>
                <a:gd name="connsiteY1" fmla="*/ 430592 h 2940268"/>
                <a:gd name="connsiteX2" fmla="*/ 1470137 w 2940268"/>
                <a:gd name="connsiteY2" fmla="*/ 1 h 2940268"/>
                <a:gd name="connsiteX3" fmla="*/ 2509679 w 2940268"/>
                <a:gd name="connsiteY3" fmla="*/ 430595 h 2940268"/>
                <a:gd name="connsiteX4" fmla="*/ 2940270 w 2940268"/>
                <a:gd name="connsiteY4" fmla="*/ 1470138 h 2940268"/>
                <a:gd name="connsiteX5" fmla="*/ 2509677 w 2940268"/>
                <a:gd name="connsiteY5" fmla="*/ 2509680 h 2940268"/>
                <a:gd name="connsiteX6" fmla="*/ 1470135 w 2940268"/>
                <a:gd name="connsiteY6" fmla="*/ 2940272 h 2940268"/>
                <a:gd name="connsiteX7" fmla="*/ 430593 w 2940268"/>
                <a:gd name="connsiteY7" fmla="*/ 2509679 h 2940268"/>
                <a:gd name="connsiteX8" fmla="*/ 2 w 2940268"/>
                <a:gd name="connsiteY8" fmla="*/ 1470136 h 2940268"/>
                <a:gd name="connsiteX9" fmla="*/ 0 w 2940268"/>
                <a:gd name="connsiteY9" fmla="*/ 1470134 h 2940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40268" h="2940268">
                  <a:moveTo>
                    <a:pt x="0" y="1470134"/>
                  </a:moveTo>
                  <a:cubicBezTo>
                    <a:pt x="0" y="1080230"/>
                    <a:pt x="154890" y="706296"/>
                    <a:pt x="430594" y="430592"/>
                  </a:cubicBezTo>
                  <a:cubicBezTo>
                    <a:pt x="706298" y="154889"/>
                    <a:pt x="1080233" y="1"/>
                    <a:pt x="1470137" y="1"/>
                  </a:cubicBezTo>
                  <a:cubicBezTo>
                    <a:pt x="1860041" y="1"/>
                    <a:pt x="2233975" y="154891"/>
                    <a:pt x="2509679" y="430595"/>
                  </a:cubicBezTo>
                  <a:cubicBezTo>
                    <a:pt x="2785382" y="706299"/>
                    <a:pt x="2940270" y="1080234"/>
                    <a:pt x="2940270" y="1470138"/>
                  </a:cubicBezTo>
                  <a:cubicBezTo>
                    <a:pt x="2940270" y="1860042"/>
                    <a:pt x="2785381" y="2233976"/>
                    <a:pt x="2509677" y="2509680"/>
                  </a:cubicBezTo>
                  <a:cubicBezTo>
                    <a:pt x="2233973" y="2785384"/>
                    <a:pt x="1860039" y="2940272"/>
                    <a:pt x="1470135" y="2940272"/>
                  </a:cubicBezTo>
                  <a:cubicBezTo>
                    <a:pt x="1080231" y="2940272"/>
                    <a:pt x="706297" y="2785383"/>
                    <a:pt x="430593" y="2509679"/>
                  </a:cubicBezTo>
                  <a:cubicBezTo>
                    <a:pt x="154890" y="2233975"/>
                    <a:pt x="1" y="1860040"/>
                    <a:pt x="2" y="1470136"/>
                  </a:cubicBezTo>
                  <a:lnTo>
                    <a:pt x="0" y="147013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50000"/>
              </a:schemeClr>
            </a:solidFill>
            <a:ln>
              <a:solidFill>
                <a:srgbClr val="2A398D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485203" tIns="485202" rIns="485203" bIns="485202" numCol="1" spcCol="1270" anchor="ctr" anchorCtr="0">
              <a:noAutofit/>
            </a:bodyPr>
            <a:lstStyle/>
            <a:p>
              <a:pPr lvl="0" algn="ctr" defTabSz="19113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4300" kern="1200" dirty="0"/>
                <a:t>Семья + ребенок</a:t>
              </a:r>
            </a:p>
          </p:txBody>
        </p:sp>
        <p:sp>
          <p:nvSpPr>
            <p:cNvPr id="7" name="Полилиния 6"/>
            <p:cNvSpPr/>
            <p:nvPr/>
          </p:nvSpPr>
          <p:spPr>
            <a:xfrm>
              <a:off x="4801444" y="2421682"/>
              <a:ext cx="1800200" cy="1683658"/>
            </a:xfrm>
            <a:custGeom>
              <a:avLst/>
              <a:gdLst>
                <a:gd name="connsiteX0" fmla="*/ 0 w 1689213"/>
                <a:gd name="connsiteY0" fmla="*/ 823128 h 1646256"/>
                <a:gd name="connsiteX1" fmla="*/ 255121 w 1689213"/>
                <a:gd name="connsiteY1" fmla="*/ 233641 h 1646256"/>
                <a:gd name="connsiteX2" fmla="*/ 844608 w 1689213"/>
                <a:gd name="connsiteY2" fmla="*/ 1 h 1646256"/>
                <a:gd name="connsiteX3" fmla="*/ 1434095 w 1689213"/>
                <a:gd name="connsiteY3" fmla="*/ 233643 h 1646256"/>
                <a:gd name="connsiteX4" fmla="*/ 1689214 w 1689213"/>
                <a:gd name="connsiteY4" fmla="*/ 823130 h 1646256"/>
                <a:gd name="connsiteX5" fmla="*/ 1434093 w 1689213"/>
                <a:gd name="connsiteY5" fmla="*/ 1412617 h 1646256"/>
                <a:gd name="connsiteX6" fmla="*/ 844606 w 1689213"/>
                <a:gd name="connsiteY6" fmla="*/ 1646258 h 1646256"/>
                <a:gd name="connsiteX7" fmla="*/ 255119 w 1689213"/>
                <a:gd name="connsiteY7" fmla="*/ 1412616 h 1646256"/>
                <a:gd name="connsiteX8" fmla="*/ -1 w 1689213"/>
                <a:gd name="connsiteY8" fmla="*/ 823129 h 1646256"/>
                <a:gd name="connsiteX9" fmla="*/ 0 w 1689213"/>
                <a:gd name="connsiteY9" fmla="*/ 823128 h 1646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89213" h="1646256">
                  <a:moveTo>
                    <a:pt x="0" y="823128"/>
                  </a:moveTo>
                  <a:cubicBezTo>
                    <a:pt x="0" y="601145"/>
                    <a:pt x="91999" y="388572"/>
                    <a:pt x="255121" y="233641"/>
                  </a:cubicBezTo>
                  <a:cubicBezTo>
                    <a:pt x="412845" y="83838"/>
                    <a:pt x="624371" y="0"/>
                    <a:pt x="844608" y="1"/>
                  </a:cubicBezTo>
                  <a:cubicBezTo>
                    <a:pt x="1064845" y="1"/>
                    <a:pt x="1276371" y="83839"/>
                    <a:pt x="1434095" y="233643"/>
                  </a:cubicBezTo>
                  <a:cubicBezTo>
                    <a:pt x="1597217" y="388574"/>
                    <a:pt x="1689215" y="601147"/>
                    <a:pt x="1689214" y="823130"/>
                  </a:cubicBezTo>
                  <a:cubicBezTo>
                    <a:pt x="1689214" y="1045113"/>
                    <a:pt x="1597216" y="1257686"/>
                    <a:pt x="1434093" y="1412617"/>
                  </a:cubicBezTo>
                  <a:cubicBezTo>
                    <a:pt x="1276369" y="1562421"/>
                    <a:pt x="1064843" y="1646258"/>
                    <a:pt x="844606" y="1646258"/>
                  </a:cubicBezTo>
                  <a:cubicBezTo>
                    <a:pt x="624369" y="1646258"/>
                    <a:pt x="412843" y="1562420"/>
                    <a:pt x="255119" y="1412616"/>
                  </a:cubicBezTo>
                  <a:cubicBezTo>
                    <a:pt x="91997" y="1257685"/>
                    <a:pt x="-1" y="1045112"/>
                    <a:pt x="-1" y="823129"/>
                  </a:cubicBezTo>
                  <a:lnTo>
                    <a:pt x="0" y="823128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  <a:alpha val="50000"/>
              </a:schemeClr>
            </a:solidFill>
            <a:ln>
              <a:solidFill>
                <a:srgbClr val="2A398D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267700" tIns="261408" rIns="267700" bIns="261408" numCol="1" spcCol="1270" anchor="ctr" anchorCtr="0">
              <a:noAutofit/>
            </a:bodyPr>
            <a:lstStyle/>
            <a:p>
              <a:pPr lvl="0" algn="ctr" defTabSz="711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kern="1200" dirty="0"/>
                <a:t>Обучение родителей эффективным стратегиям</a:t>
              </a:r>
            </a:p>
          </p:txBody>
        </p:sp>
        <p:sp>
          <p:nvSpPr>
            <p:cNvPr id="8" name="Полилиния 7"/>
            <p:cNvSpPr/>
            <p:nvPr/>
          </p:nvSpPr>
          <p:spPr>
            <a:xfrm>
              <a:off x="3988957" y="4531772"/>
              <a:ext cx="1892606" cy="1850349"/>
            </a:xfrm>
            <a:custGeom>
              <a:avLst/>
              <a:gdLst>
                <a:gd name="connsiteX0" fmla="*/ 0 w 1814616"/>
                <a:gd name="connsiteY0" fmla="*/ 888968 h 1777936"/>
                <a:gd name="connsiteX1" fmla="*/ 272329 w 1814616"/>
                <a:gd name="connsiteY1" fmla="*/ 253988 h 1777936"/>
                <a:gd name="connsiteX2" fmla="*/ 907310 w 1814616"/>
                <a:gd name="connsiteY2" fmla="*/ 1 h 1777936"/>
                <a:gd name="connsiteX3" fmla="*/ 1542290 w 1814616"/>
                <a:gd name="connsiteY3" fmla="*/ 253990 h 1777936"/>
                <a:gd name="connsiteX4" fmla="*/ 1814617 w 1814616"/>
                <a:gd name="connsiteY4" fmla="*/ 888971 h 1777936"/>
                <a:gd name="connsiteX5" fmla="*/ 1542289 w 1814616"/>
                <a:gd name="connsiteY5" fmla="*/ 1523951 h 1777936"/>
                <a:gd name="connsiteX6" fmla="*/ 907309 w 1814616"/>
                <a:gd name="connsiteY6" fmla="*/ 1777939 h 1777936"/>
                <a:gd name="connsiteX7" fmla="*/ 272329 w 1814616"/>
                <a:gd name="connsiteY7" fmla="*/ 1523951 h 1777936"/>
                <a:gd name="connsiteX8" fmla="*/ 2 w 1814616"/>
                <a:gd name="connsiteY8" fmla="*/ 888970 h 1777936"/>
                <a:gd name="connsiteX9" fmla="*/ 0 w 1814616"/>
                <a:gd name="connsiteY9" fmla="*/ 888968 h 1777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14616" h="1777936">
                  <a:moveTo>
                    <a:pt x="0" y="888968"/>
                  </a:moveTo>
                  <a:cubicBezTo>
                    <a:pt x="0" y="650052"/>
                    <a:pt x="98153" y="421193"/>
                    <a:pt x="272329" y="253988"/>
                  </a:cubicBezTo>
                  <a:cubicBezTo>
                    <a:pt x="441919" y="91185"/>
                    <a:pt x="669885" y="1"/>
                    <a:pt x="907310" y="1"/>
                  </a:cubicBezTo>
                  <a:cubicBezTo>
                    <a:pt x="1144735" y="1"/>
                    <a:pt x="1372700" y="91186"/>
                    <a:pt x="1542290" y="253990"/>
                  </a:cubicBezTo>
                  <a:cubicBezTo>
                    <a:pt x="1716465" y="421196"/>
                    <a:pt x="1814617" y="650055"/>
                    <a:pt x="1814617" y="888971"/>
                  </a:cubicBezTo>
                  <a:cubicBezTo>
                    <a:pt x="1814617" y="1127887"/>
                    <a:pt x="1716465" y="1356746"/>
                    <a:pt x="1542289" y="1523951"/>
                  </a:cubicBezTo>
                  <a:cubicBezTo>
                    <a:pt x="1372699" y="1686754"/>
                    <a:pt x="1144733" y="1777939"/>
                    <a:pt x="907309" y="1777939"/>
                  </a:cubicBezTo>
                  <a:cubicBezTo>
                    <a:pt x="669884" y="1777939"/>
                    <a:pt x="441919" y="1686754"/>
                    <a:pt x="272329" y="1523951"/>
                  </a:cubicBezTo>
                  <a:cubicBezTo>
                    <a:pt x="98154" y="1356746"/>
                    <a:pt x="1" y="1127886"/>
                    <a:pt x="2" y="888970"/>
                  </a:cubicBezTo>
                  <a:lnTo>
                    <a:pt x="0" y="888968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  <a:alpha val="50000"/>
              </a:schemeClr>
            </a:solidFill>
            <a:ln>
              <a:solidFill>
                <a:srgbClr val="2A398D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286065" tIns="280693" rIns="286065" bIns="280693" numCol="1" spcCol="1270" anchor="ctr" anchorCtr="0">
              <a:noAutofit/>
            </a:bodyPr>
            <a:lstStyle/>
            <a:p>
              <a:pPr lvl="0" algn="ctr" defTabSz="711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kern="1200" dirty="0"/>
                <a:t>Информационная поддержка родителей</a:t>
              </a:r>
            </a:p>
          </p:txBody>
        </p:sp>
        <p:sp>
          <p:nvSpPr>
            <p:cNvPr id="9" name="Полилиния 8"/>
            <p:cNvSpPr/>
            <p:nvPr/>
          </p:nvSpPr>
          <p:spPr>
            <a:xfrm>
              <a:off x="1705099" y="4509914"/>
              <a:ext cx="1855684" cy="1872208"/>
            </a:xfrm>
            <a:custGeom>
              <a:avLst/>
              <a:gdLst>
                <a:gd name="connsiteX0" fmla="*/ 0 w 1826200"/>
                <a:gd name="connsiteY0" fmla="*/ 921311 h 1842622"/>
                <a:gd name="connsiteX1" fmla="*/ 264558 w 1826200"/>
                <a:gd name="connsiteY1" fmla="*/ 272768 h 1842622"/>
                <a:gd name="connsiteX2" fmla="*/ 913101 w 1826200"/>
                <a:gd name="connsiteY2" fmla="*/ 1 h 1842622"/>
                <a:gd name="connsiteX3" fmla="*/ 1561644 w 1826200"/>
                <a:gd name="connsiteY3" fmla="*/ 272770 h 1842622"/>
                <a:gd name="connsiteX4" fmla="*/ 1826200 w 1826200"/>
                <a:gd name="connsiteY4" fmla="*/ 921313 h 1842622"/>
                <a:gd name="connsiteX5" fmla="*/ 1561643 w 1826200"/>
                <a:gd name="connsiteY5" fmla="*/ 1569856 h 1842622"/>
                <a:gd name="connsiteX6" fmla="*/ 913100 w 1826200"/>
                <a:gd name="connsiteY6" fmla="*/ 1842624 h 1842622"/>
                <a:gd name="connsiteX7" fmla="*/ 264557 w 1826200"/>
                <a:gd name="connsiteY7" fmla="*/ 1569855 h 1842622"/>
                <a:gd name="connsiteX8" fmla="*/ 0 w 1826200"/>
                <a:gd name="connsiteY8" fmla="*/ 921312 h 1842622"/>
                <a:gd name="connsiteX9" fmla="*/ 0 w 1826200"/>
                <a:gd name="connsiteY9" fmla="*/ 921311 h 1842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26200" h="1842622">
                  <a:moveTo>
                    <a:pt x="0" y="921311"/>
                  </a:moveTo>
                  <a:cubicBezTo>
                    <a:pt x="0" y="678393"/>
                    <a:pt x="95083" y="445304"/>
                    <a:pt x="264558" y="272768"/>
                  </a:cubicBezTo>
                  <a:cubicBezTo>
                    <a:pt x="436027" y="98202"/>
                    <a:pt x="669516" y="0"/>
                    <a:pt x="913101" y="1"/>
                  </a:cubicBezTo>
                  <a:cubicBezTo>
                    <a:pt x="1156687" y="1"/>
                    <a:pt x="1390175" y="98204"/>
                    <a:pt x="1561644" y="272770"/>
                  </a:cubicBezTo>
                  <a:cubicBezTo>
                    <a:pt x="1731118" y="445307"/>
                    <a:pt x="1826201" y="678395"/>
                    <a:pt x="1826200" y="921313"/>
                  </a:cubicBezTo>
                  <a:cubicBezTo>
                    <a:pt x="1826200" y="1164231"/>
                    <a:pt x="1731117" y="1397320"/>
                    <a:pt x="1561643" y="1569856"/>
                  </a:cubicBezTo>
                  <a:cubicBezTo>
                    <a:pt x="1390174" y="1744422"/>
                    <a:pt x="1156686" y="1842624"/>
                    <a:pt x="913100" y="1842624"/>
                  </a:cubicBezTo>
                  <a:cubicBezTo>
                    <a:pt x="669514" y="1842624"/>
                    <a:pt x="436026" y="1744422"/>
                    <a:pt x="264557" y="1569855"/>
                  </a:cubicBezTo>
                  <a:cubicBezTo>
                    <a:pt x="95083" y="1397319"/>
                    <a:pt x="0" y="1164230"/>
                    <a:pt x="0" y="921312"/>
                  </a:cubicBezTo>
                  <a:lnTo>
                    <a:pt x="0" y="921311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  <a:alpha val="50000"/>
              </a:schemeClr>
            </a:solidFill>
            <a:ln>
              <a:solidFill>
                <a:srgbClr val="2A398D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292841" tIns="295246" rIns="292841" bIns="295246" numCol="1" spcCol="1270" anchor="ctr" anchorCtr="0">
              <a:noAutofit/>
            </a:bodyPr>
            <a:lstStyle/>
            <a:p>
              <a:pPr lvl="0" algn="ctr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kern="1200" dirty="0"/>
                <a:t>Ресурсная поддержка семьи</a:t>
              </a:r>
            </a:p>
          </p:txBody>
        </p:sp>
        <p:sp>
          <p:nvSpPr>
            <p:cNvPr id="10" name="Полилиния 9"/>
            <p:cNvSpPr/>
            <p:nvPr/>
          </p:nvSpPr>
          <p:spPr>
            <a:xfrm>
              <a:off x="552971" y="2421682"/>
              <a:ext cx="2135157" cy="1944216"/>
            </a:xfrm>
            <a:custGeom>
              <a:avLst/>
              <a:gdLst>
                <a:gd name="connsiteX0" fmla="*/ 0 w 1918657"/>
                <a:gd name="connsiteY0" fmla="*/ 913666 h 1827332"/>
                <a:gd name="connsiteX1" fmla="*/ 297716 w 1918657"/>
                <a:gd name="connsiteY1" fmla="*/ 252053 h 1827332"/>
                <a:gd name="connsiteX2" fmla="*/ 959330 w 1918657"/>
                <a:gd name="connsiteY2" fmla="*/ 1 h 1827332"/>
                <a:gd name="connsiteX3" fmla="*/ 1620943 w 1918657"/>
                <a:gd name="connsiteY3" fmla="*/ 252054 h 1827332"/>
                <a:gd name="connsiteX4" fmla="*/ 1918657 w 1918657"/>
                <a:gd name="connsiteY4" fmla="*/ 913668 h 1827332"/>
                <a:gd name="connsiteX5" fmla="*/ 1620941 w 1918657"/>
                <a:gd name="connsiteY5" fmla="*/ 1575282 h 1827332"/>
                <a:gd name="connsiteX6" fmla="*/ 959327 w 1918657"/>
                <a:gd name="connsiteY6" fmla="*/ 1827334 h 1827332"/>
                <a:gd name="connsiteX7" fmla="*/ 297713 w 1918657"/>
                <a:gd name="connsiteY7" fmla="*/ 1575281 h 1827332"/>
                <a:gd name="connsiteX8" fmla="*/ -2 w 1918657"/>
                <a:gd name="connsiteY8" fmla="*/ 913667 h 1827332"/>
                <a:gd name="connsiteX9" fmla="*/ 0 w 1918657"/>
                <a:gd name="connsiteY9" fmla="*/ 913666 h 1827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18657" h="1827332">
                  <a:moveTo>
                    <a:pt x="0" y="913666"/>
                  </a:moveTo>
                  <a:cubicBezTo>
                    <a:pt x="0" y="663620"/>
                    <a:pt x="107601" y="424500"/>
                    <a:pt x="297716" y="252053"/>
                  </a:cubicBezTo>
                  <a:cubicBezTo>
                    <a:pt x="476096" y="90250"/>
                    <a:pt x="712993" y="1"/>
                    <a:pt x="959330" y="1"/>
                  </a:cubicBezTo>
                  <a:cubicBezTo>
                    <a:pt x="1205667" y="1"/>
                    <a:pt x="1442564" y="90251"/>
                    <a:pt x="1620943" y="252054"/>
                  </a:cubicBezTo>
                  <a:cubicBezTo>
                    <a:pt x="1811058" y="424502"/>
                    <a:pt x="1918658" y="663622"/>
                    <a:pt x="1918657" y="913668"/>
                  </a:cubicBezTo>
                  <a:cubicBezTo>
                    <a:pt x="1918657" y="1163714"/>
                    <a:pt x="1811057" y="1402834"/>
                    <a:pt x="1620941" y="1575282"/>
                  </a:cubicBezTo>
                  <a:cubicBezTo>
                    <a:pt x="1442561" y="1737085"/>
                    <a:pt x="1205664" y="1827334"/>
                    <a:pt x="959327" y="1827334"/>
                  </a:cubicBezTo>
                  <a:cubicBezTo>
                    <a:pt x="712990" y="1827334"/>
                    <a:pt x="476093" y="1737084"/>
                    <a:pt x="297713" y="1575281"/>
                  </a:cubicBezTo>
                  <a:cubicBezTo>
                    <a:pt x="107598" y="1402833"/>
                    <a:pt x="-2" y="1163713"/>
                    <a:pt x="-2" y="913667"/>
                  </a:cubicBezTo>
                  <a:cubicBezTo>
                    <a:pt x="-1" y="913667"/>
                    <a:pt x="-1" y="913666"/>
                    <a:pt x="0" y="913666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  <a:alpha val="50000"/>
              </a:schemeClr>
            </a:solidFill>
            <a:ln>
              <a:solidFill>
                <a:srgbClr val="2A398D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301301" tIns="287926" rIns="301301" bIns="287926" numCol="1" spcCol="1270" anchor="ctr" anchorCtr="0">
              <a:noAutofit/>
            </a:bodyPr>
            <a:lstStyle/>
            <a:p>
              <a:pPr lvl="0" algn="ctr" defTabSz="711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kern="1200" dirty="0"/>
                <a:t>Развитие </a:t>
              </a:r>
              <a:r>
                <a:rPr lang="ru-RU" sz="1600" kern="1200" dirty="0" smtClean="0"/>
                <a:t>функциональных </a:t>
              </a:r>
              <a:r>
                <a:rPr lang="ru-RU" sz="1600" kern="1200" dirty="0"/>
                <a:t>навыков у ребенка</a:t>
              </a:r>
            </a:p>
          </p:txBody>
        </p:sp>
        <p:sp>
          <p:nvSpPr>
            <p:cNvPr id="6" name="Полилиния 5"/>
            <p:cNvSpPr/>
            <p:nvPr/>
          </p:nvSpPr>
          <p:spPr>
            <a:xfrm>
              <a:off x="2785219" y="981522"/>
              <a:ext cx="1872208" cy="1832932"/>
            </a:xfrm>
            <a:custGeom>
              <a:avLst/>
              <a:gdLst>
                <a:gd name="connsiteX0" fmla="*/ 0 w 1592963"/>
                <a:gd name="connsiteY0" fmla="*/ 795717 h 1591434"/>
                <a:gd name="connsiteX1" fmla="*/ 233556 w 1592963"/>
                <a:gd name="connsiteY1" fmla="*/ 232790 h 1591434"/>
                <a:gd name="connsiteX2" fmla="*/ 796484 w 1592963"/>
                <a:gd name="connsiteY2" fmla="*/ 1 h 1591434"/>
                <a:gd name="connsiteX3" fmla="*/ 1359411 w 1592963"/>
                <a:gd name="connsiteY3" fmla="*/ 232792 h 1591434"/>
                <a:gd name="connsiteX4" fmla="*/ 1592965 w 1592963"/>
                <a:gd name="connsiteY4" fmla="*/ 795720 h 1591434"/>
                <a:gd name="connsiteX5" fmla="*/ 1359410 w 1592963"/>
                <a:gd name="connsiteY5" fmla="*/ 1358647 h 1591434"/>
                <a:gd name="connsiteX6" fmla="*/ 796483 w 1592963"/>
                <a:gd name="connsiteY6" fmla="*/ 1591437 h 1591434"/>
                <a:gd name="connsiteX7" fmla="*/ 233556 w 1592963"/>
                <a:gd name="connsiteY7" fmla="*/ 1358647 h 1591434"/>
                <a:gd name="connsiteX8" fmla="*/ 2 w 1592963"/>
                <a:gd name="connsiteY8" fmla="*/ 795719 h 1591434"/>
                <a:gd name="connsiteX9" fmla="*/ 0 w 1592963"/>
                <a:gd name="connsiteY9" fmla="*/ 795717 h 1591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92963" h="1591434">
                  <a:moveTo>
                    <a:pt x="0" y="795717"/>
                  </a:moveTo>
                  <a:cubicBezTo>
                    <a:pt x="0" y="584547"/>
                    <a:pt x="84020" y="382038"/>
                    <a:pt x="233556" y="232790"/>
                  </a:cubicBezTo>
                  <a:cubicBezTo>
                    <a:pt x="382904" y="83730"/>
                    <a:pt x="585376" y="1"/>
                    <a:pt x="796484" y="1"/>
                  </a:cubicBezTo>
                  <a:cubicBezTo>
                    <a:pt x="1007592" y="1"/>
                    <a:pt x="1210064" y="83731"/>
                    <a:pt x="1359411" y="232792"/>
                  </a:cubicBezTo>
                  <a:cubicBezTo>
                    <a:pt x="1508946" y="382040"/>
                    <a:pt x="1592965" y="584550"/>
                    <a:pt x="1592965" y="795720"/>
                  </a:cubicBezTo>
                  <a:cubicBezTo>
                    <a:pt x="1592965" y="1006890"/>
                    <a:pt x="1508945" y="1209400"/>
                    <a:pt x="1359410" y="1358647"/>
                  </a:cubicBezTo>
                  <a:cubicBezTo>
                    <a:pt x="1210063" y="1507708"/>
                    <a:pt x="1007590" y="1591437"/>
                    <a:pt x="796483" y="1591437"/>
                  </a:cubicBezTo>
                  <a:cubicBezTo>
                    <a:pt x="585375" y="1591437"/>
                    <a:pt x="382903" y="1507707"/>
                    <a:pt x="233556" y="1358647"/>
                  </a:cubicBezTo>
                  <a:cubicBezTo>
                    <a:pt x="84021" y="1209399"/>
                    <a:pt x="1" y="1006889"/>
                    <a:pt x="2" y="795719"/>
                  </a:cubicBezTo>
                  <a:lnTo>
                    <a:pt x="0" y="795717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  <a:alpha val="50000"/>
              </a:schemeClr>
            </a:solidFill>
            <a:ln>
              <a:solidFill>
                <a:srgbClr val="2A398D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253604" tIns="253380" rIns="253604" bIns="253380" numCol="1" spcCol="1270" anchor="ctr" anchorCtr="0">
              <a:noAutofit/>
            </a:bodyPr>
            <a:lstStyle/>
            <a:p>
              <a:pPr lvl="0" algn="ctr" defTabSz="711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kern="1200" dirty="0"/>
                <a:t>Поддержка в понимании состояния ребенка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2261</TotalTime>
  <Words>919</Words>
  <Application>Microsoft Office PowerPoint</Application>
  <PresentationFormat>Произвольный</PresentationFormat>
  <Paragraphs>125</Paragraphs>
  <Slides>17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Thème Office</vt:lpstr>
      <vt:lpstr>Слайд 1</vt:lpstr>
      <vt:lpstr>Слайд 2</vt:lpstr>
      <vt:lpstr>Услуги социальных служб,  которые особенно ценят родители:</vt:lpstr>
      <vt:lpstr>Было доказано, что:</vt:lpstr>
      <vt:lpstr>              Цель программы сопровождения:</vt:lpstr>
      <vt:lpstr>Задачи программы сопровождения:</vt:lpstr>
      <vt:lpstr>Комплексный подход к сопровождению приемных семей с детьми раннего и дошкольного возраста с ОВЗ </vt:lpstr>
      <vt:lpstr>Сопровождение семьи по технологии  «раннее вмешательство»</vt:lpstr>
      <vt:lpstr>Индивидуальная программа помощи ребенку </vt:lpstr>
      <vt:lpstr>Групповая форма сопровождения на основе родительско-детских групп по программе ICDP «Направляемый диалог»</vt:lpstr>
      <vt:lpstr>   Программа ICDP строится на 8 принципах хорошего взаимодействия    </vt:lpstr>
      <vt:lpstr>Организация групповой работы</vt:lpstr>
      <vt:lpstr>РЕЗУЛЬТАТЫ (2016 г. 14 семей, 16 детей)</vt:lpstr>
      <vt:lpstr>Что родители получили от группы?</vt:lpstr>
      <vt:lpstr>Проект НОУ ДПО «СПб ИРАВ»  «Родители и профессионалы вместе», 2016-2017 г.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THOMAS</dc:creator>
  <cp:lastModifiedBy>User</cp:lastModifiedBy>
  <cp:revision>60</cp:revision>
  <dcterms:created xsi:type="dcterms:W3CDTF">2017-03-30T11:15:33Z</dcterms:created>
  <dcterms:modified xsi:type="dcterms:W3CDTF">2017-04-20T05:00:35Z</dcterms:modified>
</cp:coreProperties>
</file>